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50"/>
  </p:notesMasterIdLst>
  <p:handoutMasterIdLst>
    <p:handoutMasterId r:id="rId51"/>
  </p:handoutMasterIdLst>
  <p:sldIdLst>
    <p:sldId id="268" r:id="rId10"/>
    <p:sldId id="328" r:id="rId11"/>
    <p:sldId id="374" r:id="rId12"/>
    <p:sldId id="274" r:id="rId13"/>
    <p:sldId id="341" r:id="rId14"/>
    <p:sldId id="343" r:id="rId15"/>
    <p:sldId id="279" r:id="rId16"/>
    <p:sldId id="280" r:id="rId17"/>
    <p:sldId id="344" r:id="rId18"/>
    <p:sldId id="346" r:id="rId19"/>
    <p:sldId id="347" r:id="rId20"/>
    <p:sldId id="284" r:id="rId21"/>
    <p:sldId id="285" r:id="rId22"/>
    <p:sldId id="286" r:id="rId23"/>
    <p:sldId id="367" r:id="rId24"/>
    <p:sldId id="368" r:id="rId25"/>
    <p:sldId id="369" r:id="rId26"/>
    <p:sldId id="370" r:id="rId27"/>
    <p:sldId id="371" r:id="rId28"/>
    <p:sldId id="354" r:id="rId29"/>
    <p:sldId id="355" r:id="rId30"/>
    <p:sldId id="366" r:id="rId31"/>
    <p:sldId id="358" r:id="rId32"/>
    <p:sldId id="359" r:id="rId33"/>
    <p:sldId id="316" r:id="rId34"/>
    <p:sldId id="361" r:id="rId35"/>
    <p:sldId id="362" r:id="rId36"/>
    <p:sldId id="363" r:id="rId37"/>
    <p:sldId id="364" r:id="rId38"/>
    <p:sldId id="365" r:id="rId39"/>
    <p:sldId id="323" r:id="rId40"/>
    <p:sldId id="336" r:id="rId41"/>
    <p:sldId id="373" r:id="rId42"/>
    <p:sldId id="271" r:id="rId43"/>
    <p:sldId id="335" r:id="rId44"/>
    <p:sldId id="314" r:id="rId45"/>
    <p:sldId id="288" r:id="rId46"/>
    <p:sldId id="294" r:id="rId47"/>
    <p:sldId id="298" r:id="rId48"/>
    <p:sldId id="299" r:id="rId49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FF15"/>
    <a:srgbClr val="54FF50"/>
    <a:srgbClr val="B4EEC3"/>
    <a:srgbClr val="DDEACE"/>
    <a:srgbClr val="F44336"/>
    <a:srgbClr val="FFFFFF"/>
    <a:srgbClr val="BAC5E8"/>
    <a:srgbClr val="E6D2DE"/>
    <a:srgbClr val="EAD6B8"/>
    <a:srgbClr val="DA81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00" autoAdjust="0"/>
    <p:restoredTop sz="96341" autoAdjust="0"/>
  </p:normalViewPr>
  <p:slideViewPr>
    <p:cSldViewPr snapToObjects="1">
      <p:cViewPr varScale="1">
        <p:scale>
          <a:sx n="204" d="100"/>
          <a:sy n="204" d="100"/>
        </p:scale>
        <p:origin x="605" y="192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8" Type="http://schemas.openxmlformats.org/officeDocument/2006/relationships/slideMaster" Target="slideMasters/slideMaster8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17.03.2020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17.03.2020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73135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33378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58847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3407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13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15733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30798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77305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67789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03265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5B8B9-7C61-40EE-8205-5A42CF12CCBC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DD19C-7149-4D37-96B7-12ABEA86F66E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42D9F-9980-44E1-807E-A6813FE26338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EB-99B3-4579-8A76-E611D8532F9C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6BAD1-AD62-40D8-8661-5E9F0C461A86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41F2B-DD6A-4502-8ED1-4594DE21D3A5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557C6-62CD-4096-A0A9-577E0496CF9A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77003-7A23-4E67-AD3C-76646E9E036B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7B93-1DA6-46D2-AED6-1424508F21E5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D8D0-BF15-450D-A882-DAC9124B2B6B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47A69-F4D3-4ED3-84D4-0E2109CBC826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8EF97-314F-4853-8383-F45E80787201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37C54-18D5-454F-A149-9BA69479B5CC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0F044-67E0-4D70-A477-50E6755E7C56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C300-9B07-450C-B2BC-71160E8B3792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47345-B0E7-4083-AF48-CEF3DEDC1802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EDBF-6CDC-45E5-B6DB-EA8605BECFAA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C3888-A63A-4614-9E97-DD3637F88320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736E0-5A05-4D83-B439-BBD3D71684A9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5536A-02A7-4326-A7C8-82C1C87C4A55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5476C-CAF1-46F7-9EBA-C14DAD5CA438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A2789-BEEF-4454-9BFB-49CB3B5181DC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96B0-6AC9-4E1B-AABD-810951B477BD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DAED5-26EA-4A67-8103-743D4A256A39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501FA-4C38-4756-9733-6403B1866349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5A4FA-A992-4199-B8E9-D88178DAC60F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A80A-DD59-4AE4-AECF-16C9E59FCC2C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D3DB-1E3B-46DA-8E72-C149E5B89C9A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6D07-760E-46FD-970C-F404DA1C1E4E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C33A7-9903-4CF0-B550-32F9B47F4D16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A6DA-3AF2-4B28-A912-1FED77E50AD6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3A121-D308-4AA0-8B60-D17AC3612486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AAD3-DBFF-46E9-9A70-EB026B2F0B10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DBC48-8D23-4E49-983A-EE24D14EA9ED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D293-845D-4145-BD65-16E0E0ECCCB5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3F51F-A3C8-465C-8042-AEFC7CBDD215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68D65-C042-4943-9A5C-4FF55D6C4CD8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8373-C670-421E-82DF-06A18F0AD1E9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91B9F-BB75-408F-B4CC-492DB5CE9740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8590-1E3E-4767-8BF9-C7A674DFFDA1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F6BA5-642B-48E3-8388-2040A3969E27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E244-8482-4728-A246-48A6DE11564D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21B58-6788-4872-9A2C-53DE000E9063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7613-32C9-4990-9E45-B6B663753E80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41667-D026-495F-B729-8A5030391831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5F668-B06D-45D2-9AF3-658C407FE542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447AC-A182-491D-A82A-65B375BED871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8078-27DB-4646-B418-B2F94BA745CD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9D2F-CB6F-4334-8422-C97EC1512B83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BA80E-BD77-4210-9F7A-C75786ACC499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3CE60-DEAD-478F-B506-17E1E3677BD1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D92B-7419-4C18-ABDD-51E933B99465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A3C5-B9ED-4D14-97CE-F4FC830BDD44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281D-F842-4FE1-9109-C659691E270A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51967-9249-4AE2-9C79-A2F87158D8D9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0D5F6-9CD3-4388-B427-C71315140402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7A4B-9F34-42BF-88E5-F6363B1D5AC3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8483C-FD06-4C75-92B1-9B8B7630053E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4641-A360-4CF0-ABB9-ACE7B45C73A1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4BD1-603B-4EFB-97B9-BC8D7C58DB15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9BE03-AC0A-4C89-9117-12930523C8D0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10D6-D3B5-4A25-8F2A-EE6C7F05A7CF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AD10-8AF8-4F2F-9DBB-3DDAE0AB53AA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8DA2A-CD85-4FF2-85F3-A1C7DC88B36D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C5FA-67AD-4A51-8B19-8F7983FCF3D7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420D-270C-410D-AFD9-B7594754FCBE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B163-218F-4BA2-99F3-E048B8C9E87C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790C-CADE-4B43-8B61-5E73971E54A5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1EE0-1DD7-407B-82C9-96D829952027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E2EC4-10FD-4288-967B-8CFB8276B2ED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9CDC2-FBC3-4776-97DE-8470E7D68CDA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11F46DB-F6EE-44A9-8CB5-0EF3073B9BB8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baseline="0" dirty="0"/>
              <a:t>NDSS 2020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BD582E3B-11F0-4A93-91C1-701CCBB66EEA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C7339F13-1587-45D0-BD62-B7B7ED38F937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EB9BAF-7E29-43B2-A959-425A7E4F3690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380FB3-D58C-42CD-A7E1-93E5DCAF56E1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DF8878D-7FBD-435B-827E-60CE3CBF6491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F49B396C-4C50-4697-9D0E-FA0120EFB6CD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1F6C7BB7-437C-43E1-9445-0B3ABD984CE6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A3D0136D-9AC6-4B24-BAB5-ECA79AB45F4B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12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2.png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2.pn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2.png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2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17" Type="http://schemas.openxmlformats.org/officeDocument/2006/relationships/image" Target="../media/image43.png"/><Relationship Id="rId2" Type="http://schemas.openxmlformats.org/officeDocument/2006/relationships/image" Target="../media/image36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40.png"/><Relationship Id="rId5" Type="http://schemas.openxmlformats.org/officeDocument/2006/relationships/image" Target="../media/image30.png"/><Relationship Id="rId15" Type="http://schemas.openxmlformats.org/officeDocument/2006/relationships/image" Target="../media/image33.png"/><Relationship Id="rId10" Type="http://schemas.openxmlformats.org/officeDocument/2006/relationships/image" Target="../media/image39.png"/><Relationship Id="rId4" Type="http://schemas.openxmlformats.org/officeDocument/2006/relationships/image" Target="../media/image12.png"/><Relationship Id="rId9" Type="http://schemas.openxmlformats.org/officeDocument/2006/relationships/image" Target="../media/image38.png"/><Relationship Id="rId1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7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0.png"/><Relationship Id="rId7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2.png"/><Relationship Id="rId9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5.png"/><Relationship Id="rId3" Type="http://schemas.microsoft.com/office/2007/relationships/hdphoto" Target="../media/hdphoto2.wdp"/><Relationship Id="rId7" Type="http://schemas.openxmlformats.org/officeDocument/2006/relationships/image" Target="../media/image44.png"/><Relationship Id="rId12" Type="http://schemas.openxmlformats.org/officeDocument/2006/relationships/image" Target="../media/image43.png"/><Relationship Id="rId2" Type="http://schemas.openxmlformats.org/officeDocument/2006/relationships/image" Target="../media/image49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33.png"/><Relationship Id="rId15" Type="http://schemas.openxmlformats.org/officeDocument/2006/relationships/image" Target="../media/image57.png"/><Relationship Id="rId10" Type="http://schemas.openxmlformats.org/officeDocument/2006/relationships/image" Target="../media/image53.png"/><Relationship Id="rId4" Type="http://schemas.openxmlformats.org/officeDocument/2006/relationships/image" Target="../media/image32.png"/><Relationship Id="rId9" Type="http://schemas.openxmlformats.org/officeDocument/2006/relationships/image" Target="../media/image52.png"/><Relationship Id="rId1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microsoft.com/office/2007/relationships/hdphoto" Target="../media/hdphoto4.wdp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90.png"/><Relationship Id="rId18" Type="http://schemas.openxmlformats.org/officeDocument/2006/relationships/image" Target="../media/image540.png"/><Relationship Id="rId21" Type="http://schemas.openxmlformats.org/officeDocument/2006/relationships/image" Target="../media/image570.png"/><Relationship Id="rId7" Type="http://schemas.openxmlformats.org/officeDocument/2006/relationships/image" Target="../media/image410.png"/><Relationship Id="rId12" Type="http://schemas.openxmlformats.org/officeDocument/2006/relationships/image" Target="../media/image480.png"/><Relationship Id="rId17" Type="http://schemas.openxmlformats.org/officeDocument/2006/relationships/image" Target="../media/image531.png"/><Relationship Id="rId16" Type="http://schemas.openxmlformats.org/officeDocument/2006/relationships/image" Target="../media/image521.png"/><Relationship Id="rId20" Type="http://schemas.openxmlformats.org/officeDocument/2006/relationships/image" Target="../media/image560.png"/><Relationship Id="rId1" Type="http://schemas.openxmlformats.org/officeDocument/2006/relationships/slideLayout" Target="../slideLayouts/slideLayout5.xml"/><Relationship Id="rId11" Type="http://schemas.openxmlformats.org/officeDocument/2006/relationships/image" Target="../media/image470.png"/><Relationship Id="rId15" Type="http://schemas.openxmlformats.org/officeDocument/2006/relationships/image" Target="../media/image510.png"/><Relationship Id="rId23" Type="http://schemas.openxmlformats.org/officeDocument/2006/relationships/image" Target="../media/image520.png"/><Relationship Id="rId10" Type="http://schemas.openxmlformats.org/officeDocument/2006/relationships/image" Target="../media/image460.png"/><Relationship Id="rId19" Type="http://schemas.openxmlformats.org/officeDocument/2006/relationships/image" Target="../media/image550.png"/><Relationship Id="rId9" Type="http://schemas.openxmlformats.org/officeDocument/2006/relationships/image" Target="../media/image450.png"/><Relationship Id="rId14" Type="http://schemas.openxmlformats.org/officeDocument/2006/relationships/image" Target="../media/image500.png"/><Relationship Id="rId22" Type="http://schemas.openxmlformats.org/officeDocument/2006/relationships/image" Target="../media/image58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000" u="sng" dirty="0"/>
              <a:t>Aritra Dhar</a:t>
            </a:r>
            <a:r>
              <a:rPr lang="en-GB" sz="2000" dirty="0"/>
              <a:t>, Enis Ulqinaku, Kari </a:t>
            </a:r>
            <a:r>
              <a:rPr lang="en-US" sz="2000" dirty="0"/>
              <a:t>Kostiainen, Srdjan Capkun</a:t>
            </a:r>
          </a:p>
          <a:p>
            <a:r>
              <a:rPr lang="en-US" sz="2000" dirty="0"/>
              <a:t>ETH Zurich</a:t>
            </a:r>
            <a:endParaRPr lang="en-GB" sz="2000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/>
              <a:t>P</a:t>
            </a:r>
            <a:r>
              <a:rPr lang="en-US" sz="2400" b="0" dirty="0"/>
              <a:t>ROTECT</a:t>
            </a:r>
            <a:r>
              <a:rPr lang="en-US" b="0" dirty="0"/>
              <a:t>IO</a:t>
            </a:r>
            <a:r>
              <a:rPr lang="en-US" sz="2400" b="0" dirty="0"/>
              <a:t>N</a:t>
            </a:r>
            <a:r>
              <a:rPr lang="en-US" b="0" dirty="0"/>
              <a:t>: Root-of-Trust for IO in Compromised Platforms</a:t>
            </a:r>
            <a:endParaRPr lang="en-GB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Overlay: Output Manipulation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847235" y="1357083"/>
            <a:ext cx="3539206" cy="3824517"/>
            <a:chOff x="1259013" y="1971661"/>
            <a:chExt cx="3539206" cy="3824517"/>
          </a:xfrm>
        </p:grpSpPr>
        <p:sp>
          <p:nvSpPr>
            <p:cNvPr id="71" name="Rounded Rectangle 70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7" name="Isosceles Triangle 86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Isosceles Triangle 87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>
              <a:stCxn id="87" idx="3"/>
              <a:endCxn id="88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3" name="Straight Arrow Connector 92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3335AFC-9FD9-B34D-BA68-CFD6A66A7656}"/>
              </a:ext>
            </a:extLst>
          </p:cNvPr>
          <p:cNvGrpSpPr/>
          <p:nvPr/>
        </p:nvGrpSpPr>
        <p:grpSpPr>
          <a:xfrm>
            <a:off x="7761858" y="1357083"/>
            <a:ext cx="3539206" cy="3824517"/>
            <a:chOff x="1259013" y="1971661"/>
            <a:chExt cx="3539206" cy="3824517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BCD7CF4B-DC96-E14D-B456-26B8F8F15963}"/>
                </a:ext>
              </a:extLst>
            </p:cNvPr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5133A01-36D5-E148-800B-E6F23C0CEB96}"/>
                </a:ext>
              </a:extLst>
            </p:cNvPr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9016657-0825-D140-B119-97F0CDF58030}"/>
                </a:ext>
              </a:extLst>
            </p:cNvPr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367C6C9-F96D-F54B-BC70-3230A8B53502}"/>
                </a:ext>
              </a:extLst>
            </p:cNvPr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A24F2A-A6FD-624C-87E3-FFC1A5F2AE82}"/>
                </a:ext>
              </a:extLst>
            </p:cNvPr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C28C990-F9EA-B14B-875D-9739BADF8AE2}"/>
                </a:ext>
              </a:extLst>
            </p:cNvPr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E0B2821-D5BA-984E-A1B0-7682D6211CAB}"/>
                </a:ext>
              </a:extLst>
            </p:cNvPr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8EA081D-7F63-594C-8376-A516CDD662F5}"/>
                </a:ext>
              </a:extLst>
            </p:cNvPr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DEEB7DC-491C-DD49-922A-B3A7662038D3}"/>
                </a:ext>
              </a:extLst>
            </p:cNvPr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40D0441-4354-7B40-ACED-ABCB7D5A0B2A}"/>
                </a:ext>
              </a:extLst>
            </p:cNvPr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93F223B-ECB2-A74F-8842-3CA49ED2C51A}"/>
                </a:ext>
              </a:extLst>
            </p:cNvPr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0B9ECE6-E4E0-5744-AF03-587162786358}"/>
                </a:ext>
              </a:extLst>
            </p:cNvPr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EA7A218-51D6-A04A-8318-11BA24810140}"/>
                </a:ext>
              </a:extLst>
            </p:cNvPr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5834A0D-F8C3-4D4D-A254-966AC596021D}"/>
                </a:ext>
              </a:extLst>
            </p:cNvPr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B7A672F-3ABD-FB42-B781-054ED28ED7BE}"/>
                </a:ext>
              </a:extLst>
            </p:cNvPr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D1A8FBB-57AD-F04A-BA72-5FB895B742F1}"/>
                </a:ext>
              </a:extLst>
            </p:cNvPr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Isosceles Triangle 86">
              <a:extLst>
                <a:ext uri="{FF2B5EF4-FFF2-40B4-BE49-F238E27FC236}">
                  <a16:creationId xmlns:a16="http://schemas.microsoft.com/office/drawing/2014/main" id="{946429B0-42FD-6D40-B7D1-09A3F4A1BBE8}"/>
                </a:ext>
              </a:extLst>
            </p:cNvPr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Isosceles Triangle 87">
              <a:extLst>
                <a:ext uri="{FF2B5EF4-FFF2-40B4-BE49-F238E27FC236}">
                  <a16:creationId xmlns:a16="http://schemas.microsoft.com/office/drawing/2014/main" id="{9BF6B6BA-A8D3-0740-9E17-DA2E76CE40D4}"/>
                </a:ext>
              </a:extLst>
            </p:cNvPr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5B09E9D-8187-7041-921E-354390A2FD10}"/>
                </a:ext>
              </a:extLst>
            </p:cNvPr>
            <p:cNvCxnSpPr>
              <a:stCxn id="53" idx="3"/>
              <a:endCxn id="54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21DE3C2-C75E-4940-8C6E-38ECCE0AC229}"/>
                </a:ext>
              </a:extLst>
            </p:cNvPr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01D8EC5-A483-D244-9399-D34069109ECB}"/>
                </a:ext>
              </a:extLst>
            </p:cNvPr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750067F-E0C3-4D47-9C55-F7C66A0CD8E6}"/>
                </a:ext>
              </a:extLst>
            </p:cNvPr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518C29A-3BF3-3748-B9BF-AFFBD49CB228}"/>
                </a:ext>
              </a:extLst>
            </p:cNvPr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86AF1FB-F843-2D4A-BD27-1F33979C75E4}"/>
                </a:ext>
              </a:extLst>
            </p:cNvPr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12878BE-652C-6F4A-9F1C-5F57DD0E2AEE}"/>
                </a:ext>
              </a:extLst>
            </p:cNvPr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6BF40DA-C9A6-DF46-82B6-6DEE26F17094}"/>
                </a:ext>
              </a:extLst>
            </p:cNvPr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02DCB38-EE2A-8C48-A20C-DE498F0B6D1B}"/>
                </a:ext>
              </a:extLst>
            </p:cNvPr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9353668-858F-964C-A0FA-2876DD47A80A}"/>
                </a:ext>
              </a:extLst>
            </p:cNvPr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" name="Right Arrow 1">
            <a:extLst>
              <a:ext uri="{FF2B5EF4-FFF2-40B4-BE49-F238E27FC236}">
                <a16:creationId xmlns:a16="http://schemas.microsoft.com/office/drawing/2014/main" id="{B9149452-C0AA-3045-A6B2-150CE801B81F}"/>
              </a:ext>
            </a:extLst>
          </p:cNvPr>
          <p:cNvSpPr/>
          <p:nvPr/>
        </p:nvSpPr>
        <p:spPr>
          <a:xfrm>
            <a:off x="4628141" y="3153410"/>
            <a:ext cx="3096367" cy="471172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879" y="2662534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482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Overlay: Output Manipulation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13" y="2353238"/>
            <a:ext cx="1565912" cy="156591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077842" y="1371600"/>
            <a:ext cx="3539206" cy="3824517"/>
            <a:chOff x="1259013" y="1971661"/>
            <a:chExt cx="3539206" cy="3824517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63453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568253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6299094" y="235167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235022" y="177968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160862" y="288464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776347" y="348247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6000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44581" y="3981035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solidFill>
                  <a:prstClr val="black"/>
                </a:solidFill>
                <a:latin typeface="Calibri" panose="020F0502020204030204"/>
              </a:rPr>
              <a:t>10500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2454021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895600"/>
            <a:ext cx="11537950" cy="12954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the </a:t>
            </a:r>
            <a:r>
              <a:rPr lang="en-US" i="1" dirty="0">
                <a:solidFill>
                  <a:srgbClr val="FF0000"/>
                </a:solidFill>
              </a:rPr>
              <a:t>protected output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provided </a:t>
            </a:r>
            <a:r>
              <a:rPr lang="en-US" i="1" dirty="0">
                <a:solidFill>
                  <a:srgbClr val="FF0000"/>
                </a:solidFill>
              </a:rPr>
              <a:t>out-of-context</a:t>
            </a:r>
            <a:r>
              <a:rPr lang="en-US" dirty="0"/>
              <a:t>, </a:t>
            </a:r>
          </a:p>
          <a:p>
            <a:pPr marL="0" indent="0" algn="ctr">
              <a:buNone/>
            </a:pPr>
            <a:r>
              <a:rPr lang="en-US" dirty="0"/>
              <a:t>users are more likely not to verify it. </a:t>
            </a:r>
          </a:p>
          <a:p>
            <a:pPr marL="0" indent="0" algn="ctr">
              <a:buNone/>
            </a:pPr>
            <a:r>
              <a:rPr lang="en-US" dirty="0"/>
              <a:t>Therefore input integrity can be violated.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E048-6477-42CE-AE69-E7700B000468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2</a:t>
            </a:r>
          </a:p>
        </p:txBody>
      </p:sp>
    </p:spTree>
    <p:extLst>
      <p:ext uri="{BB962C8B-B14F-4D97-AF65-F5344CB8AC3E}">
        <p14:creationId xmlns:p14="http://schemas.microsoft.com/office/powerpoint/2010/main" val="280810865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31849-15BF-44A2-AC57-6FC87EA1F9FF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Overlay: Early Form Submission Attack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32554" y="2580932"/>
            <a:ext cx="210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Textbox in focus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3565285" y="1599294"/>
            <a:ext cx="3539206" cy="3824517"/>
            <a:chOff x="1259013" y="1971661"/>
            <a:chExt cx="3539206" cy="3824517"/>
          </a:xfrm>
        </p:grpSpPr>
        <p:sp>
          <p:nvSpPr>
            <p:cNvPr id="89" name="Rounded Rectangle 8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397482" y="292973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17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5" name="Isosceles Triangle 10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Isosceles Triangle 10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" name="Straight Connector 106"/>
            <p:cNvCxnSpPr>
              <a:stCxn id="105" idx="3"/>
              <a:endCxn id="10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tangle 10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Arrow Connector 10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92563" y="4904328"/>
            <a:ext cx="202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OS triggers click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3939725" y="4763054"/>
            <a:ext cx="1236270" cy="573908"/>
          </a:xfrm>
          <a:prstGeom prst="roundRect">
            <a:avLst>
              <a:gd name="adj" fmla="val 32837"/>
            </a:avLst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4962D0-C303-AD4B-A376-D9AD60B11D2C}"/>
              </a:ext>
            </a:extLst>
          </p:cNvPr>
          <p:cNvSpPr txBox="1"/>
          <p:nvPr/>
        </p:nvSpPr>
        <p:spPr>
          <a:xfrm>
            <a:off x="7914519" y="3356968"/>
            <a:ext cx="38972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Fidelius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Trusted overlay from FPGA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306597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3276600"/>
            <a:ext cx="11537950" cy="7953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</a:t>
            </a:r>
            <a:r>
              <a:rPr lang="en-US" i="1" dirty="0">
                <a:solidFill>
                  <a:srgbClr val="FF0000"/>
                </a:solidFill>
              </a:rPr>
              <a:t>not all the modalities of inputs </a:t>
            </a:r>
            <a:r>
              <a:rPr lang="en-US" dirty="0"/>
              <a:t>are secured simultaneously, none of them can be fully secured.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D036F-B12F-43A1-8FB7-539B46DCF2AB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3</a:t>
            </a:r>
          </a:p>
        </p:txBody>
      </p:sp>
    </p:spTree>
    <p:extLst>
      <p:ext uri="{BB962C8B-B14F-4D97-AF65-F5344CB8AC3E}">
        <p14:creationId xmlns:p14="http://schemas.microsoft.com/office/powerpoint/2010/main" val="234282511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2902297" y="5546562"/>
            <a:ext cx="6572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Inter-dependency between Input and output</a:t>
            </a:r>
          </a:p>
        </p:txBody>
      </p:sp>
      <p:sp>
        <p:nvSpPr>
          <p:cNvPr id="8" name="Oval 7"/>
          <p:cNvSpPr/>
          <p:nvPr/>
        </p:nvSpPr>
        <p:spPr>
          <a:xfrm>
            <a:off x="3314015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244768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446419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1"/>
          <p:cNvSpPr>
            <a:spLocks noGrp="1"/>
          </p:cNvSpPr>
          <p:nvPr>
            <p:ph idx="1"/>
          </p:nvPr>
        </p:nvSpPr>
        <p:spPr>
          <a:xfrm>
            <a:off x="300511" y="1592714"/>
            <a:ext cx="11537950" cy="838200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/>
              <a:t>The lack of output integrity – </a:t>
            </a:r>
            <a:r>
              <a:rPr lang="en-US" sz="1600" i="1" dirty="0">
                <a:solidFill>
                  <a:srgbClr val="FF0000"/>
                </a:solidFill>
              </a:rPr>
              <a:t>the render of user inputs </a:t>
            </a:r>
            <a:r>
              <a:rPr lang="en-US" sz="1600" i="1" dirty="0"/>
              <a:t>on the screen</a:t>
            </a:r>
            <a:r>
              <a:rPr lang="en-US" sz="1600" dirty="0"/>
              <a:t> – compromises input integrity.</a:t>
            </a:r>
          </a:p>
        </p:txBody>
      </p:sp>
    </p:spTree>
    <p:extLst>
      <p:ext uri="{BB962C8B-B14F-4D97-AF65-F5344CB8AC3E}">
        <p14:creationId xmlns:p14="http://schemas.microsoft.com/office/powerpoint/2010/main" val="276808205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4544965" y="5546562"/>
            <a:ext cx="3393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All modalities of input</a:t>
            </a:r>
          </a:p>
        </p:txBody>
      </p:sp>
      <p:sp>
        <p:nvSpPr>
          <p:cNvPr id="8" name="Oval 7"/>
          <p:cNvSpPr/>
          <p:nvPr/>
        </p:nvSpPr>
        <p:spPr>
          <a:xfrm>
            <a:off x="427704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244768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446419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1"/>
          <p:cNvSpPr>
            <a:spLocks noGrp="1"/>
          </p:cNvSpPr>
          <p:nvPr>
            <p:ph idx="1"/>
          </p:nvPr>
        </p:nvSpPr>
        <p:spPr>
          <a:xfrm>
            <a:off x="323850" y="1756760"/>
            <a:ext cx="11537950" cy="795336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/>
              <a:t>If </a:t>
            </a:r>
            <a:r>
              <a:rPr lang="en-US" sz="1600" i="1" dirty="0">
                <a:solidFill>
                  <a:srgbClr val="FF0000"/>
                </a:solidFill>
              </a:rPr>
              <a:t>not all the modalities of inputs </a:t>
            </a:r>
            <a:r>
              <a:rPr lang="en-US" sz="1600" dirty="0"/>
              <a:t>are secured simultaneously, none of them can be fully secured.</a:t>
            </a:r>
          </a:p>
        </p:txBody>
      </p:sp>
    </p:spTree>
    <p:extLst>
      <p:ext uri="{BB962C8B-B14F-4D97-AF65-F5344CB8AC3E}">
        <p14:creationId xmlns:p14="http://schemas.microsoft.com/office/powerpoint/2010/main" val="338843017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4734104" y="5546562"/>
            <a:ext cx="2949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Low cognitive load</a:t>
            </a:r>
          </a:p>
        </p:txBody>
      </p:sp>
      <p:sp>
        <p:nvSpPr>
          <p:cNvPr id="8" name="Oval 7"/>
          <p:cNvSpPr/>
          <p:nvPr/>
        </p:nvSpPr>
        <p:spPr>
          <a:xfrm>
            <a:off x="195345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26098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446419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1"/>
          <p:cNvSpPr>
            <a:spLocks noGrp="1"/>
          </p:cNvSpPr>
          <p:nvPr>
            <p:ph idx="1"/>
          </p:nvPr>
        </p:nvSpPr>
        <p:spPr>
          <a:xfrm>
            <a:off x="1445419" y="1641217"/>
            <a:ext cx="8629947" cy="1295400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/>
              <a:t>If the </a:t>
            </a:r>
            <a:r>
              <a:rPr lang="en-US" sz="1600" i="1" dirty="0">
                <a:solidFill>
                  <a:srgbClr val="FF0000"/>
                </a:solidFill>
              </a:rPr>
              <a:t>protected output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/>
              <a:t>is provided </a:t>
            </a:r>
            <a:r>
              <a:rPr lang="en-US" sz="1600" i="1" dirty="0">
                <a:solidFill>
                  <a:srgbClr val="FF0000"/>
                </a:solidFill>
              </a:rPr>
              <a:t>out-of-context</a:t>
            </a:r>
            <a:r>
              <a:rPr lang="en-US" sz="1600" dirty="0"/>
              <a:t>,  users are more likely not to verify it. Therefore input integrity can be violated.</a:t>
            </a:r>
          </a:p>
        </p:txBody>
      </p:sp>
    </p:spTree>
    <p:extLst>
      <p:ext uri="{BB962C8B-B14F-4D97-AF65-F5344CB8AC3E}">
        <p14:creationId xmlns:p14="http://schemas.microsoft.com/office/powerpoint/2010/main" val="132448675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4207101" y="5546562"/>
            <a:ext cx="39950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Low TCB and easy deploy</a:t>
            </a:r>
          </a:p>
        </p:txBody>
      </p:sp>
      <p:sp>
        <p:nvSpPr>
          <p:cNvPr id="8" name="Oval 7"/>
          <p:cNvSpPr/>
          <p:nvPr/>
        </p:nvSpPr>
        <p:spPr>
          <a:xfrm>
            <a:off x="302419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233172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6434823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28478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642767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27A-1645-4B9B-980F-0015CB67CBDF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9561259" y="10246793"/>
            <a:ext cx="3076337" cy="305367"/>
          </a:xfrm>
        </p:spPr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64685" y="620714"/>
            <a:ext cx="11537950" cy="972000"/>
          </a:xfrm>
        </p:spPr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3074" name="Picture 2" descr="Could your pacemaker be hackable?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8"/>
          <a:stretch/>
        </p:blipFill>
        <p:spPr bwMode="auto">
          <a:xfrm>
            <a:off x="8806061" y="1168034"/>
            <a:ext cx="2909820" cy="195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70" y="2418237"/>
            <a:ext cx="2041038" cy="2041038"/>
          </a:xfrm>
          <a:prstGeom prst="rect">
            <a:avLst/>
          </a:prstGeom>
        </p:spPr>
      </p:pic>
      <p:pic>
        <p:nvPicPr>
          <p:cNvPr id="40" name="Picture 2" descr="Image result for dana diabecare r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218" y="4267201"/>
            <a:ext cx="2665052" cy="133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/>
          <p:cNvGrpSpPr/>
          <p:nvPr/>
        </p:nvGrpSpPr>
        <p:grpSpPr>
          <a:xfrm>
            <a:off x="3505086" y="2497608"/>
            <a:ext cx="3539206" cy="3824517"/>
            <a:chOff x="1259013" y="1971661"/>
            <a:chExt cx="3539206" cy="3824517"/>
          </a:xfrm>
        </p:grpSpPr>
        <p:sp>
          <p:nvSpPr>
            <p:cNvPr id="59" name="Rounded Rectangle 5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397482" y="2929738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5" name="Isosceles Triangle 7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Isosceles Triangle 7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>
              <a:stCxn id="75" idx="3"/>
              <a:endCxn id="7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1" name="Straight Arrow Connector 8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cxnSp>
        <p:nvCxnSpPr>
          <p:cNvPr id="9" name="Elbow Connector 8"/>
          <p:cNvCxnSpPr>
            <a:stCxn id="72" idx="0"/>
            <a:endCxn id="3074" idx="1"/>
          </p:cNvCxnSpPr>
          <p:nvPr/>
        </p:nvCxnSpPr>
        <p:spPr>
          <a:xfrm rot="5400000" flipH="1" flipV="1">
            <a:off x="6950841" y="1048184"/>
            <a:ext cx="757287" cy="2953154"/>
          </a:xfrm>
          <a:prstGeom prst="bentConnector2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>
            <a:off x="6685856" y="3637952"/>
            <a:ext cx="2249944" cy="1327258"/>
          </a:xfrm>
          <a:prstGeom prst="bentConnector3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9387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US" dirty="0" err="1"/>
              <a:t>ProtectIOn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5" r="18747"/>
          <a:stretch/>
        </p:blipFill>
        <p:spPr>
          <a:xfrm>
            <a:off x="5697509" y="3062478"/>
            <a:ext cx="609600" cy="975238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7956176" y="4522648"/>
            <a:ext cx="3905623" cy="1055228"/>
            <a:chOff x="7956176" y="4522648"/>
            <a:chExt cx="3905623" cy="1055228"/>
          </a:xfrm>
        </p:grpSpPr>
        <p:sp>
          <p:nvSpPr>
            <p:cNvPr id="26" name="Rounded Rectangle 25"/>
            <p:cNvSpPr/>
            <p:nvPr/>
          </p:nvSpPr>
          <p:spPr>
            <a:xfrm>
              <a:off x="7956176" y="4551643"/>
              <a:ext cx="3905623" cy="1026233"/>
            </a:xfrm>
            <a:prstGeom prst="roundRect">
              <a:avLst>
                <a:gd name="adj" fmla="val 10215"/>
              </a:avLst>
            </a:prstGeom>
            <a:solidFill>
              <a:srgbClr val="BAC5E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9466510" y="4658145"/>
              <a:ext cx="914400" cy="749534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0480" y="4624695"/>
              <a:ext cx="770219" cy="770219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4377" y="4522648"/>
              <a:ext cx="956267" cy="956267"/>
            </a:xfrm>
            <a:prstGeom prst="rect">
              <a:avLst/>
            </a:prstGeom>
          </p:spPr>
        </p:pic>
      </p:grpSp>
      <p:cxnSp>
        <p:nvCxnSpPr>
          <p:cNvPr id="28" name="Straight Arrow Connector 27"/>
          <p:cNvCxnSpPr>
            <a:stCxn id="26" idx="1"/>
            <a:endCxn id="16" idx="3"/>
          </p:cNvCxnSpPr>
          <p:nvPr/>
        </p:nvCxnSpPr>
        <p:spPr>
          <a:xfrm flipH="1">
            <a:off x="6779418" y="5064760"/>
            <a:ext cx="1176758" cy="5346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509" y="2839189"/>
            <a:ext cx="624145" cy="624145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H="1" flipV="1">
            <a:off x="6115436" y="4037716"/>
            <a:ext cx="12453" cy="524619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5834404" y="4037716"/>
            <a:ext cx="12453" cy="524619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3960019" y="5045780"/>
            <a:ext cx="1382461" cy="0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12" y="1703402"/>
            <a:ext cx="964794" cy="96479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881" y="702160"/>
            <a:ext cx="773400" cy="7734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808" y="1640662"/>
            <a:ext cx="624145" cy="624145"/>
          </a:xfrm>
          <a:prstGeom prst="rect">
            <a:avLst/>
          </a:prstGeom>
        </p:spPr>
      </p:pic>
      <p:grpSp>
        <p:nvGrpSpPr>
          <p:cNvPr id="57" name="Group 56"/>
          <p:cNvGrpSpPr/>
          <p:nvPr/>
        </p:nvGrpSpPr>
        <p:grpSpPr>
          <a:xfrm>
            <a:off x="5185466" y="5942687"/>
            <a:ext cx="598602" cy="598602"/>
            <a:chOff x="5185466" y="5942687"/>
            <a:chExt cx="598602" cy="598602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839" y="5965059"/>
              <a:ext cx="576229" cy="576229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185466" y="5942687"/>
              <a:ext cx="598602" cy="598602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5865037" y="5942687"/>
            <a:ext cx="598602" cy="598602"/>
            <a:chOff x="5865037" y="5942687"/>
            <a:chExt cx="598602" cy="598602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0462" y="5958597"/>
              <a:ext cx="582691" cy="582691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65037" y="5942687"/>
              <a:ext cx="598602" cy="598602"/>
            </a:xfrm>
            <a:prstGeom prst="rect">
              <a:avLst/>
            </a:prstGeom>
          </p:spPr>
        </p:pic>
      </p:grpSp>
      <p:grpSp>
        <p:nvGrpSpPr>
          <p:cNvPr id="61" name="Group 60"/>
          <p:cNvGrpSpPr/>
          <p:nvPr/>
        </p:nvGrpSpPr>
        <p:grpSpPr>
          <a:xfrm>
            <a:off x="6616163" y="5942687"/>
            <a:ext cx="598602" cy="598602"/>
            <a:chOff x="6616163" y="5942687"/>
            <a:chExt cx="598602" cy="598602"/>
          </a:xfrm>
        </p:grpSpPr>
        <p:pic>
          <p:nvPicPr>
            <p:cNvPr id="1026" name="Picture 2" descr="Image result for qemu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767"/>
            <a:stretch/>
          </p:blipFill>
          <p:spPr bwMode="auto">
            <a:xfrm>
              <a:off x="6621839" y="5955711"/>
              <a:ext cx="592926" cy="585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16163" y="5942687"/>
              <a:ext cx="598602" cy="598602"/>
            </a:xfrm>
            <a:prstGeom prst="rect">
              <a:avLst/>
            </a:prstGeom>
          </p:spPr>
        </p:pic>
      </p:grpSp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6" b="10939"/>
          <a:stretch/>
        </p:blipFill>
        <p:spPr>
          <a:xfrm>
            <a:off x="2147294" y="4551643"/>
            <a:ext cx="1758988" cy="137438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EE7D53B-9B4B-3446-BF13-43C592669E65}"/>
              </a:ext>
            </a:extLst>
          </p:cNvPr>
          <p:cNvGrpSpPr/>
          <p:nvPr/>
        </p:nvGrpSpPr>
        <p:grpSpPr>
          <a:xfrm>
            <a:off x="72136" y="3632585"/>
            <a:ext cx="1717137" cy="1826755"/>
            <a:chOff x="227280" y="1415332"/>
            <a:chExt cx="1717137" cy="1826755"/>
          </a:xfrm>
        </p:grpSpPr>
        <p:grpSp>
          <p:nvGrpSpPr>
            <p:cNvPr id="23" name="Group 22"/>
            <p:cNvGrpSpPr/>
            <p:nvPr/>
          </p:nvGrpSpPr>
          <p:grpSpPr>
            <a:xfrm>
              <a:off x="323850" y="1415332"/>
              <a:ext cx="1524000" cy="1524000"/>
              <a:chOff x="6855619" y="1371600"/>
              <a:chExt cx="1524000" cy="152400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6855619" y="1371600"/>
                <a:ext cx="1524000" cy="1524000"/>
              </a:xfrm>
              <a:prstGeom prst="ellipse">
                <a:avLst/>
              </a:prstGeom>
              <a:solidFill>
                <a:srgbClr val="BAC5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232" b="8798"/>
              <a:stretch/>
            </p:blipFill>
            <p:spPr>
              <a:xfrm>
                <a:off x="7769590" y="1726135"/>
                <a:ext cx="535093" cy="438616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2971" y="2213254"/>
                <a:ext cx="609295" cy="609295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9824" y="1682058"/>
                <a:ext cx="482693" cy="482693"/>
              </a:xfrm>
              <a:prstGeom prst="rect">
                <a:avLst/>
              </a:prstGeom>
            </p:spPr>
          </p:pic>
        </p:grpSp>
        <p:sp>
          <p:nvSpPr>
            <p:cNvPr id="2" name="Rectangle 1"/>
            <p:cNvSpPr/>
            <p:nvPr/>
          </p:nvSpPr>
          <p:spPr>
            <a:xfrm>
              <a:off x="227280" y="2872755"/>
              <a:ext cx="17171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Input modalities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28F124F-FA2F-3943-AD14-F1DBC45AB49E}"/>
              </a:ext>
            </a:extLst>
          </p:cNvPr>
          <p:cNvGrpSpPr/>
          <p:nvPr/>
        </p:nvGrpSpPr>
        <p:grpSpPr>
          <a:xfrm>
            <a:off x="204739" y="1379891"/>
            <a:ext cx="1663840" cy="2103568"/>
            <a:chOff x="164734" y="3479532"/>
            <a:chExt cx="1663840" cy="2103568"/>
          </a:xfrm>
        </p:grpSpPr>
        <p:grpSp>
          <p:nvGrpSpPr>
            <p:cNvPr id="50" name="Group 49"/>
            <p:cNvGrpSpPr/>
            <p:nvPr/>
          </p:nvGrpSpPr>
          <p:grpSpPr>
            <a:xfrm>
              <a:off x="274972" y="3479532"/>
              <a:ext cx="1524000" cy="1524000"/>
              <a:chOff x="9751219" y="2807638"/>
              <a:chExt cx="1524000" cy="1524000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9751219" y="2807638"/>
                <a:ext cx="1524000" cy="1524000"/>
              </a:xfrm>
              <a:prstGeom prst="ellipse">
                <a:avLst/>
              </a:prstGeom>
              <a:solidFill>
                <a:srgbClr val="E6D2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12571" y="3298401"/>
                <a:ext cx="493037" cy="493037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10602832" y="3224510"/>
                <a:ext cx="627358" cy="627358"/>
              </a:xfrm>
              <a:prstGeom prst="rect">
                <a:avLst/>
              </a:prstGeom>
            </p:spPr>
          </p:pic>
        </p:grpSp>
        <p:sp>
          <p:nvSpPr>
            <p:cNvPr id="43" name="Rectangle 42"/>
            <p:cNvSpPr/>
            <p:nvPr/>
          </p:nvSpPr>
          <p:spPr>
            <a:xfrm>
              <a:off x="164734" y="4936769"/>
              <a:ext cx="166384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Low TCB + fast deployment</a:t>
              </a:r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AFB4D900-89EB-F845-9F1D-83EDAE82E80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354" y="3872324"/>
            <a:ext cx="623694" cy="62369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717E62E9-D02B-544D-8778-1517331FA593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631" y="3872324"/>
            <a:ext cx="623694" cy="62369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146B793-1BE2-8141-8F46-3B6ED29027AF}"/>
              </a:ext>
            </a:extLst>
          </p:cNvPr>
          <p:cNvGrpSpPr/>
          <p:nvPr/>
        </p:nvGrpSpPr>
        <p:grpSpPr>
          <a:xfrm>
            <a:off x="5378789" y="4562335"/>
            <a:ext cx="1400629" cy="1396262"/>
            <a:chOff x="5378789" y="4562335"/>
            <a:chExt cx="1400629" cy="1396262"/>
          </a:xfrm>
        </p:grpSpPr>
        <p:grpSp>
          <p:nvGrpSpPr>
            <p:cNvPr id="47" name="Group 46"/>
            <p:cNvGrpSpPr/>
            <p:nvPr/>
          </p:nvGrpSpPr>
          <p:grpSpPr>
            <a:xfrm>
              <a:off x="5378789" y="4562335"/>
              <a:ext cx="1400629" cy="1396262"/>
              <a:chOff x="5378789" y="4562335"/>
              <a:chExt cx="1400629" cy="1396262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17"/>
              <a:srcRect l="35542" t="19680" r="35441" b="39379"/>
              <a:stretch/>
            </p:blipFill>
            <p:spPr>
              <a:xfrm>
                <a:off x="5378789" y="4562335"/>
                <a:ext cx="1400629" cy="1015541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5697509" y="5558487"/>
                <a:ext cx="84830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Calibri" panose="020F0502020204030204"/>
                  </a:rPr>
                  <a:t>IOHub</a:t>
                </a:r>
              </a:p>
            </p:txBody>
          </p:sp>
        </p:grp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3529E526-0343-2243-B994-263DE7A41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0080" y="4672484"/>
              <a:ext cx="623694" cy="623694"/>
            </a:xfrm>
            <a:prstGeom prst="rect">
              <a:avLst/>
            </a:prstGeom>
          </p:spPr>
        </p:pic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6D6989BA-194A-EA4B-9AC1-56858581FB6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998" y="702160"/>
            <a:ext cx="623694" cy="62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355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 Integrity – Overlay Generation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493419" y="1318233"/>
            <a:ext cx="3539206" cy="4032691"/>
            <a:chOff x="1259013" y="1763487"/>
            <a:chExt cx="3539206" cy="4032691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1971661"/>
              <a:ext cx="3539206" cy="382451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763487"/>
              <a:ext cx="15840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pic>
        <p:nvPicPr>
          <p:cNvPr id="54" name="Picture 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562" y="4992911"/>
            <a:ext cx="773400" cy="773400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4573939" y="1883197"/>
            <a:ext cx="3205141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559398" y="2971927"/>
            <a:ext cx="3205141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559398" y="3559361"/>
            <a:ext cx="3265669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2119173" y="6048768"/>
            <a:ext cx="9394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&lt;form action=“/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some_action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”,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signature = “0x45AB…”, id = “0x0ab”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61" name="Oval 60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59" name="Rectangle 58"/>
          <p:cNvSpPr/>
          <p:nvPr/>
        </p:nvSpPr>
        <p:spPr>
          <a:xfrm>
            <a:off x="227280" y="3135868"/>
            <a:ext cx="1720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Simultaneous IO</a:t>
            </a:r>
          </a:p>
        </p:txBody>
      </p:sp>
    </p:spTree>
    <p:extLst>
      <p:ext uri="{BB962C8B-B14F-4D97-AF65-F5344CB8AC3E}">
        <p14:creationId xmlns:p14="http://schemas.microsoft.com/office/powerpoint/2010/main" val="27114306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 Integrity – Overlay Generation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493419" y="1526407"/>
            <a:ext cx="3539206" cy="3824517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73939" y="1680182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61" name="Oval 60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pic>
        <p:nvPicPr>
          <p:cNvPr id="64" name="Picture 6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913" y="4876800"/>
            <a:ext cx="1143000" cy="114300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735" y="4866522"/>
            <a:ext cx="675367" cy="67536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27280" y="3135868"/>
            <a:ext cx="1720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Simultaneous IO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B304EF-78C6-2C48-897E-00EBF59C5E0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322" y="1803400"/>
            <a:ext cx="30734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545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 Integrity – Overlay Generation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493419" y="1318233"/>
            <a:ext cx="3539206" cy="4032691"/>
            <a:chOff x="1259013" y="1763487"/>
            <a:chExt cx="3539206" cy="4032691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1971661"/>
              <a:ext cx="3539206" cy="382451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763487"/>
              <a:ext cx="15840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61" name="Rectangle 60"/>
          <p:cNvSpPr/>
          <p:nvPr/>
        </p:nvSpPr>
        <p:spPr>
          <a:xfrm>
            <a:off x="8759729" y="3572319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569619" y="1716737"/>
            <a:ext cx="3399193" cy="3549874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670301" y="1663799"/>
            <a:ext cx="3108780" cy="248296"/>
          </a:xfrm>
          <a:prstGeom prst="rect">
            <a:avLst/>
          </a:prstGeom>
          <a:solidFill>
            <a:srgbClr val="B8DBA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949982" y="1600431"/>
            <a:ext cx="2711834" cy="338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Verified UI from secure_site.io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433702" y="5063220"/>
            <a:ext cx="533701" cy="533701"/>
          </a:xfrm>
          <a:prstGeom prst="rect">
            <a:avLst/>
          </a:prstGeom>
        </p:spPr>
      </p:pic>
      <p:grpSp>
        <p:nvGrpSpPr>
          <p:cNvPr id="73" name="Group 72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74" name="Oval 73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6" b="10939"/>
          <a:stretch/>
        </p:blipFill>
        <p:spPr>
          <a:xfrm>
            <a:off x="3890501" y="4968395"/>
            <a:ext cx="1059481" cy="82782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6"/>
          <a:srcRect l="35542" t="19680" r="35441" b="39379"/>
          <a:stretch/>
        </p:blipFill>
        <p:spPr>
          <a:xfrm>
            <a:off x="2436019" y="5051268"/>
            <a:ext cx="1018563" cy="738520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27280" y="3135868"/>
            <a:ext cx="1720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Simultaneous IO</a:t>
            </a:r>
          </a:p>
        </p:txBody>
      </p:sp>
    </p:spTree>
    <p:extLst>
      <p:ext uri="{BB962C8B-B14F-4D97-AF65-F5344CB8AC3E}">
        <p14:creationId xmlns:p14="http://schemas.microsoft.com/office/powerpoint/2010/main" val="124795133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 Integrity – Input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493419" y="1526407"/>
            <a:ext cx="3539206" cy="3824517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982421" y="4787171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418754" y="4774282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288153" y="1938986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559398" y="1956488"/>
            <a:ext cx="11448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 (U)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288153" y="2490543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59398" y="2508045"/>
            <a:ext cx="1148071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Heart rate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573939" y="1680182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37286" y="1318233"/>
            <a:ext cx="15840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Remote device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537286" y="3609240"/>
            <a:ext cx="1814920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Low limit (mg/cc)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34563" y="4159266"/>
            <a:ext cx="1858201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High limit (mg/cc)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288153" y="3024628"/>
            <a:ext cx="1367771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546145" y="3042130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Basal rate (U/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Hr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631888" y="19322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31888" y="24844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31888" y="30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Isosceles Triangle 41"/>
          <p:cNvSpPr/>
          <p:nvPr/>
        </p:nvSpPr>
        <p:spPr>
          <a:xfrm>
            <a:off x="7779081" y="1849331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 flipV="1">
            <a:off x="7779081" y="4641387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>
            <a:stCxn id="42" idx="3"/>
            <a:endCxn id="43" idx="3"/>
          </p:cNvCxnSpPr>
          <p:nvPr/>
        </p:nvCxnSpPr>
        <p:spPr>
          <a:xfrm>
            <a:off x="7868836" y="2004081"/>
            <a:ext cx="0" cy="2637306"/>
          </a:xfrm>
          <a:prstGeom prst="line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7825067" y="2062071"/>
            <a:ext cx="87537" cy="30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6311372" y="3821946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7226837" y="3607112"/>
            <a:ext cx="552243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6311372" y="4331525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7226837" y="4116691"/>
            <a:ext cx="552243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444780" y="3745746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6471258" y="4245515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232029" y="36132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192472" y="41114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569619" y="1716737"/>
            <a:ext cx="3399193" cy="3549874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670301" y="1663799"/>
            <a:ext cx="3108780" cy="248296"/>
          </a:xfrm>
          <a:prstGeom prst="rect">
            <a:avLst/>
          </a:prstGeom>
          <a:solidFill>
            <a:srgbClr val="B8DBA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949982" y="1600431"/>
            <a:ext cx="2711834" cy="338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Verified UI from secure_site.io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2" cstate="print">
            <a:duotone>
              <a:srgbClr val="70AD47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719" y="2144384"/>
            <a:ext cx="255037" cy="242811"/>
          </a:xfrm>
          <a:prstGeom prst="rect">
            <a:avLst/>
          </a:prstGeom>
        </p:spPr>
      </p:pic>
      <p:grpSp>
        <p:nvGrpSpPr>
          <p:cNvPr id="62" name="Group 61"/>
          <p:cNvGrpSpPr/>
          <p:nvPr/>
        </p:nvGrpSpPr>
        <p:grpSpPr>
          <a:xfrm>
            <a:off x="132152" y="4837807"/>
            <a:ext cx="2137590" cy="1026233"/>
            <a:chOff x="8028403" y="4522648"/>
            <a:chExt cx="2099323" cy="1026233"/>
          </a:xfrm>
        </p:grpSpPr>
        <p:sp>
          <p:nvSpPr>
            <p:cNvPr id="64" name="Rounded Rectangle 63"/>
            <p:cNvSpPr/>
            <p:nvPr/>
          </p:nvSpPr>
          <p:spPr>
            <a:xfrm>
              <a:off x="8028403" y="4522648"/>
              <a:ext cx="2099323" cy="1026233"/>
            </a:xfrm>
            <a:prstGeom prst="roundRect">
              <a:avLst>
                <a:gd name="adj" fmla="val 10215"/>
              </a:avLst>
            </a:prstGeom>
            <a:solidFill>
              <a:srgbClr val="BAC5E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 rotWithShape="1"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9051790" y="4658145"/>
              <a:ext cx="914400" cy="749534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5061" y="4624695"/>
              <a:ext cx="770219" cy="770219"/>
            </a:xfrm>
            <a:prstGeom prst="rect">
              <a:avLst/>
            </a:prstGeom>
          </p:spPr>
        </p:pic>
      </p:grpSp>
      <p:sp>
        <p:nvSpPr>
          <p:cNvPr id="71" name="TextBox 70"/>
          <p:cNvSpPr txBox="1"/>
          <p:nvPr/>
        </p:nvSpPr>
        <p:spPr>
          <a:xfrm>
            <a:off x="6673711" y="19472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673711" y="249948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673711" y="303963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273852" y="36282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60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234295" y="412646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105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104" name="Group 103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105" name="Oval 104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pic>
        <p:nvPicPr>
          <p:cNvPr id="110" name="Picture 10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433702" y="5063220"/>
            <a:ext cx="533701" cy="533701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6" b="10939"/>
          <a:stretch/>
        </p:blipFill>
        <p:spPr>
          <a:xfrm>
            <a:off x="3890501" y="4968395"/>
            <a:ext cx="1059481" cy="827822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 rotWithShape="1">
          <a:blip r:embed="rId9"/>
          <a:srcRect l="35542" t="19680" r="35441" b="39379"/>
          <a:stretch/>
        </p:blipFill>
        <p:spPr>
          <a:xfrm>
            <a:off x="2436019" y="5051268"/>
            <a:ext cx="1018563" cy="738520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27280" y="3135868"/>
            <a:ext cx="1720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Simultaneous IO</a:t>
            </a:r>
          </a:p>
        </p:txBody>
      </p:sp>
    </p:spTree>
    <p:extLst>
      <p:ext uri="{BB962C8B-B14F-4D97-AF65-F5344CB8AC3E}">
        <p14:creationId xmlns:p14="http://schemas.microsoft.com/office/powerpoint/2010/main" val="25538020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4864E-7 2.59259E-6 L 0.01094 2.59259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2181E-6 -2.59259E-6 L 0.03413 0.0016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4887E-7 -4.07407E-6 L -0.01967 0.4030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0" y="2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animClr clrSpc="rgb" dir="cw">
                                      <p:cBhvr>
                                        <p:cTn id="42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0" grpId="0" animBg="1"/>
      <p:bldP spid="51" grpId="0" animBg="1"/>
      <p:bldP spid="71" grpId="0"/>
      <p:bldP spid="72" grpId="0"/>
      <p:bldP spid="73" grpId="0"/>
      <p:bldP spid="74" grpId="0"/>
      <p:bldP spid="7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7617619" y="50292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Put 1 in front of all inputs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</a:p>
        </p:txBody>
      </p:sp>
    </p:spTree>
    <p:extLst>
      <p:ext uri="{BB962C8B-B14F-4D97-AF65-F5344CB8AC3E}">
        <p14:creationId xmlns:p14="http://schemas.microsoft.com/office/powerpoint/2010/main" val="9452564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D647"/>
                                      </p:to>
                                    </p:animClr>
                                    <p:animClr clrSpc="rgb" dir="cw">
                                      <p:cBhvr>
                                        <p:cTn id="18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647"/>
                                      </p:to>
                                    </p:animClr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0" grpId="0"/>
      <p:bldP spid="10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C76101A-A129-604B-814A-52543C534888}"/>
              </a:ext>
            </a:extLst>
          </p:cNvPr>
          <p:cNvSpPr txBox="1"/>
          <p:nvPr/>
        </p:nvSpPr>
        <p:spPr>
          <a:xfrm>
            <a:off x="7617619" y="50292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Put 1 in front of all inputs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0" y="0"/>
            <a:ext cx="12187238" cy="29718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3326334"/>
            <a:ext cx="12187238" cy="3531665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493419" y="2971801"/>
            <a:ext cx="7693819" cy="354534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2971801"/>
            <a:ext cx="2893219" cy="354534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633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D647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647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  <a:p>
            <a:pPr lvl="1"/>
            <a:r>
              <a:rPr lang="en-US" dirty="0"/>
              <a:t>Highlight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3121819" y="3352800"/>
            <a:ext cx="15240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607CAF-5B67-8C49-A34D-D88E8E89FBDE}"/>
              </a:ext>
            </a:extLst>
          </p:cNvPr>
          <p:cNvSpPr txBox="1"/>
          <p:nvPr/>
        </p:nvSpPr>
        <p:spPr>
          <a:xfrm>
            <a:off x="7617619" y="50292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Put 1 in front of all inputs</a:t>
            </a:r>
          </a:p>
        </p:txBody>
      </p:sp>
    </p:spTree>
    <p:extLst>
      <p:ext uri="{BB962C8B-B14F-4D97-AF65-F5344CB8AC3E}">
        <p14:creationId xmlns:p14="http://schemas.microsoft.com/office/powerpoint/2010/main" val="26308095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D647"/>
                                      </p:to>
                                    </p:animClr>
                                    <p:animClr clrSpc="rgb" dir="cw">
                                      <p:cBhvr>
                                        <p:cTn id="10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647"/>
                                      </p:to>
                                    </p:animClr>
                                    <p:set>
                                      <p:cBhvr>
                                        <p:cTn id="11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  <a:p>
            <a:pPr lvl="1"/>
            <a:r>
              <a:rPr lang="en-US" dirty="0"/>
              <a:t>Highlight</a:t>
            </a:r>
          </a:p>
          <a:p>
            <a:pPr lvl="1"/>
            <a:r>
              <a:rPr lang="en-US" dirty="0"/>
              <a:t>Freezing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3121819" y="3352800"/>
            <a:ext cx="15240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617619" y="50292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Put 1 in front of all inputs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</a:p>
        </p:txBody>
      </p:sp>
    </p:spTree>
    <p:extLst>
      <p:ext uri="{BB962C8B-B14F-4D97-AF65-F5344CB8AC3E}">
        <p14:creationId xmlns:p14="http://schemas.microsoft.com/office/powerpoint/2010/main" val="64412995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7617619" y="50292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Put 1 in front of all inputs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21819" y="3296554"/>
            <a:ext cx="16764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  <a:p>
            <a:pPr lvl="1"/>
            <a:r>
              <a:rPr lang="en-US" dirty="0"/>
              <a:t>Highlight</a:t>
            </a:r>
          </a:p>
          <a:p>
            <a:pPr lvl="1"/>
            <a:r>
              <a:rPr lang="en-US" dirty="0"/>
              <a:t>Freezing</a:t>
            </a:r>
          </a:p>
          <a:p>
            <a:pPr lvl="1"/>
            <a:r>
              <a:rPr lang="en-US" dirty="0"/>
              <a:t>Combination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0" y="0"/>
            <a:ext cx="12187238" cy="40386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198019" y="4056746"/>
            <a:ext cx="15240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8731" y="4469496"/>
            <a:ext cx="12187238" cy="2388504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798219" y="4038600"/>
            <a:ext cx="7380288" cy="430896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-8731" y="4038600"/>
            <a:ext cx="3121819" cy="430896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</a:p>
        </p:txBody>
      </p:sp>
    </p:spTree>
    <p:extLst>
      <p:ext uri="{BB962C8B-B14F-4D97-AF65-F5344CB8AC3E}">
        <p14:creationId xmlns:p14="http://schemas.microsoft.com/office/powerpoint/2010/main" val="795048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27A-1645-4B9B-980F-0015CB67CBDF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9561259" y="10246793"/>
            <a:ext cx="3076337" cy="305367"/>
          </a:xfrm>
        </p:spPr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64685" y="620714"/>
            <a:ext cx="11537950" cy="972000"/>
          </a:xfrm>
        </p:spPr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3074" name="Picture 2" descr="Could your pacemaker be hackable?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8"/>
          <a:stretch/>
        </p:blipFill>
        <p:spPr bwMode="auto">
          <a:xfrm>
            <a:off x="8806061" y="1168034"/>
            <a:ext cx="2909820" cy="195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70" y="2418237"/>
            <a:ext cx="2041038" cy="2041038"/>
          </a:xfrm>
          <a:prstGeom prst="rect">
            <a:avLst/>
          </a:prstGeom>
        </p:spPr>
      </p:pic>
      <p:pic>
        <p:nvPicPr>
          <p:cNvPr id="40" name="Picture 2" descr="Image result for dana diabecare r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218" y="4267201"/>
            <a:ext cx="2665052" cy="133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/>
          <p:cNvGrpSpPr/>
          <p:nvPr/>
        </p:nvGrpSpPr>
        <p:grpSpPr>
          <a:xfrm>
            <a:off x="3505086" y="2497608"/>
            <a:ext cx="3539206" cy="3824517"/>
            <a:chOff x="1259013" y="1971661"/>
            <a:chExt cx="3539206" cy="3824517"/>
          </a:xfrm>
        </p:grpSpPr>
        <p:sp>
          <p:nvSpPr>
            <p:cNvPr id="59" name="Rounded Rectangle 5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397482" y="2929738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5" name="Isosceles Triangle 7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Isosceles Triangle 7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>
              <a:stCxn id="75" idx="3"/>
              <a:endCxn id="7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1" name="Straight Arrow Connector 8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cxnSp>
        <p:nvCxnSpPr>
          <p:cNvPr id="9" name="Elbow Connector 8"/>
          <p:cNvCxnSpPr>
            <a:stCxn id="72" idx="0"/>
            <a:endCxn id="3074" idx="1"/>
          </p:cNvCxnSpPr>
          <p:nvPr/>
        </p:nvCxnSpPr>
        <p:spPr>
          <a:xfrm rot="5400000" flipH="1" flipV="1">
            <a:off x="6950841" y="1048184"/>
            <a:ext cx="757287" cy="2953154"/>
          </a:xfrm>
          <a:prstGeom prst="bentConnector2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>
            <a:off x="6685856" y="3637952"/>
            <a:ext cx="2249944" cy="1327258"/>
          </a:xfrm>
          <a:prstGeom prst="bentConnector3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EFA9930B-AB8D-FC44-B817-177263CD3C1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237" y="1037033"/>
            <a:ext cx="1231305" cy="123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193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  <a:p>
            <a:pPr lvl="1"/>
            <a:r>
              <a:rPr lang="en-US" dirty="0"/>
              <a:t>Highlight</a:t>
            </a:r>
          </a:p>
          <a:p>
            <a:pPr lvl="1"/>
            <a:r>
              <a:rPr lang="en-US" dirty="0"/>
              <a:t>Freezing</a:t>
            </a:r>
          </a:p>
          <a:p>
            <a:pPr lvl="1"/>
            <a:r>
              <a:rPr lang="en-US" dirty="0"/>
              <a:t>Combination</a:t>
            </a:r>
          </a:p>
          <a:p>
            <a:r>
              <a:rPr lang="en-US" dirty="0"/>
              <a:t>How to determine when to engage?</a:t>
            </a:r>
          </a:p>
          <a:p>
            <a:pPr lvl="1"/>
            <a:r>
              <a:rPr lang="en-US" dirty="0"/>
              <a:t>Track pointer</a:t>
            </a:r>
          </a:p>
          <a:p>
            <a:pPr lvl="1"/>
            <a:r>
              <a:rPr lang="en-US" dirty="0"/>
              <a:t>Mouse movement on the overlay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</a:p>
        </p:txBody>
      </p:sp>
    </p:spTree>
    <p:extLst>
      <p:ext uri="{BB962C8B-B14F-4D97-AF65-F5344CB8AC3E}">
        <p14:creationId xmlns:p14="http://schemas.microsoft.com/office/powerpoint/2010/main" val="300222437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and TCB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57" t="13066" r="21762" b="19400"/>
          <a:stretch/>
        </p:blipFill>
        <p:spPr>
          <a:xfrm>
            <a:off x="353219" y="1627154"/>
            <a:ext cx="4460121" cy="442256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7541419" y="689561"/>
            <a:ext cx="1524000" cy="1524000"/>
            <a:chOff x="9751219" y="2807638"/>
            <a:chExt cx="1524000" cy="1524000"/>
          </a:xfrm>
        </p:grpSpPr>
        <p:sp>
          <p:nvSpPr>
            <p:cNvPr id="35" name="Oval 34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5139512" y="2381385"/>
            <a:ext cx="1563707" cy="461598"/>
            <a:chOff x="5139512" y="2381385"/>
            <a:chExt cx="1563707" cy="46159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9512" y="2381385"/>
              <a:ext cx="461598" cy="461598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5749112" y="2398014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25.16M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139512" y="2971800"/>
            <a:ext cx="1563707" cy="459330"/>
            <a:chOff x="5139512" y="2971800"/>
            <a:chExt cx="1563707" cy="45933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9512" y="2971800"/>
              <a:ext cx="459330" cy="459330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5749112" y="3014513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20.92M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076441" y="3572647"/>
            <a:ext cx="1254138" cy="478654"/>
            <a:chOff x="5076441" y="3572647"/>
            <a:chExt cx="1254138" cy="478654"/>
          </a:xfrm>
        </p:grpSpPr>
        <p:pic>
          <p:nvPicPr>
            <p:cNvPr id="2050" name="Picture 2" descr="Image result for spidermonkey firefox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37" b="6168"/>
            <a:stretch/>
          </p:blipFill>
          <p:spPr bwMode="auto">
            <a:xfrm>
              <a:off x="5076441" y="3572647"/>
              <a:ext cx="546446" cy="478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Rectangle 38"/>
            <p:cNvSpPr/>
            <p:nvPr/>
          </p:nvSpPr>
          <p:spPr>
            <a:xfrm>
              <a:off x="5825312" y="3623957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2M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139513" y="4167418"/>
            <a:ext cx="1280834" cy="459330"/>
            <a:chOff x="5139513" y="4167418"/>
            <a:chExt cx="1280834" cy="459330"/>
          </a:xfrm>
        </p:grpSpPr>
        <p:pic>
          <p:nvPicPr>
            <p:cNvPr id="2052" name="Picture 4" descr="Image result for arch linux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9513" y="4167418"/>
              <a:ext cx="459330" cy="459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angle 39"/>
            <p:cNvSpPr/>
            <p:nvPr/>
          </p:nvSpPr>
          <p:spPr>
            <a:xfrm>
              <a:off x="5825312" y="4212417"/>
              <a:ext cx="5950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71K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155301" y="4822916"/>
            <a:ext cx="1393286" cy="467586"/>
            <a:chOff x="5155301" y="4822916"/>
            <a:chExt cx="1393286" cy="46758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5301" y="4822916"/>
              <a:ext cx="467586" cy="467586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5825312" y="4872043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600K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139512" y="5450206"/>
            <a:ext cx="1639907" cy="581028"/>
            <a:chOff x="5139512" y="5450206"/>
            <a:chExt cx="1639907" cy="581028"/>
          </a:xfrm>
        </p:grpSpPr>
        <p:pic>
          <p:nvPicPr>
            <p:cNvPr id="2054" name="Picture 6" descr="Image result for linux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3" t="3112" r="1931" b="4059"/>
            <a:stretch/>
          </p:blipFill>
          <p:spPr bwMode="auto">
            <a:xfrm>
              <a:off x="5139512" y="5450206"/>
              <a:ext cx="500886" cy="581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/>
            <p:cNvSpPr/>
            <p:nvPr/>
          </p:nvSpPr>
          <p:spPr>
            <a:xfrm>
              <a:off x="5825312" y="5556054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36.68M</a:t>
              </a:r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12"/>
          <a:srcRect l="35542" t="19680" r="35441" b="39379"/>
          <a:stretch/>
        </p:blipFill>
        <p:spPr>
          <a:xfrm>
            <a:off x="10323772" y="2381385"/>
            <a:ext cx="805047" cy="583708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9826955" y="3118208"/>
            <a:ext cx="1523561" cy="584561"/>
            <a:chOff x="9458938" y="2842983"/>
            <a:chExt cx="1523561" cy="58456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8938" y="2842983"/>
              <a:ext cx="584561" cy="584561"/>
            </a:xfrm>
            <a:prstGeom prst="rect">
              <a:avLst/>
            </a:prstGeom>
          </p:spPr>
        </p:pic>
        <p:sp>
          <p:nvSpPr>
            <p:cNvPr id="57" name="Rectangle 56"/>
            <p:cNvSpPr/>
            <p:nvPr/>
          </p:nvSpPr>
          <p:spPr>
            <a:xfrm>
              <a:off x="10323344" y="2950597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1.9K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824687" y="3780425"/>
            <a:ext cx="1525829" cy="584561"/>
            <a:chOff x="9456670" y="3427544"/>
            <a:chExt cx="1525829" cy="584561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6670" y="3427544"/>
              <a:ext cx="584561" cy="584561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10323344" y="3635594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3.5K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9826955" y="4569732"/>
            <a:ext cx="1433793" cy="582293"/>
            <a:chOff x="9458938" y="4174956"/>
            <a:chExt cx="1433793" cy="582293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8938" y="4174956"/>
              <a:ext cx="582293" cy="582293"/>
            </a:xfrm>
            <a:prstGeom prst="rect">
              <a:avLst/>
            </a:prstGeom>
          </p:spPr>
        </p:pic>
        <p:sp>
          <p:nvSpPr>
            <p:cNvPr id="59" name="Rectangle 58"/>
            <p:cNvSpPr/>
            <p:nvPr/>
          </p:nvSpPr>
          <p:spPr>
            <a:xfrm>
              <a:off x="10323344" y="4281436"/>
              <a:ext cx="5693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893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635445" y="5392293"/>
            <a:ext cx="1779191" cy="369332"/>
            <a:chOff x="9267428" y="5056966"/>
            <a:chExt cx="1779191" cy="369332"/>
          </a:xfrm>
        </p:grpSpPr>
        <p:pic>
          <p:nvPicPr>
            <p:cNvPr id="2056" name="Picture 8" descr="Image result for tinycore linux logo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7428" y="5073100"/>
              <a:ext cx="967581" cy="336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/>
            <p:cNvSpPr/>
            <p:nvPr/>
          </p:nvSpPr>
          <p:spPr>
            <a:xfrm>
              <a:off x="10323344" y="5056966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121K</a:t>
              </a:r>
            </a:p>
          </p:txBody>
        </p:sp>
      </p:grpSp>
      <p:sp>
        <p:nvSpPr>
          <p:cNvPr id="49" name="Rectangle 48"/>
          <p:cNvSpPr/>
          <p:nvPr/>
        </p:nvSpPr>
        <p:spPr>
          <a:xfrm>
            <a:off x="6564100" y="1257822"/>
            <a:ext cx="977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Low TCB</a:t>
            </a:r>
          </a:p>
        </p:txBody>
      </p:sp>
      <p:sp>
        <p:nvSpPr>
          <p:cNvPr id="50" name="Rectangle 49"/>
          <p:cNvSpPr/>
          <p:nvPr/>
        </p:nvSpPr>
        <p:spPr>
          <a:xfrm>
            <a:off x="9132712" y="1257822"/>
            <a:ext cx="1745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Fast deployment</a:t>
            </a:r>
          </a:p>
        </p:txBody>
      </p:sp>
    </p:spTree>
    <p:extLst>
      <p:ext uri="{BB962C8B-B14F-4D97-AF65-F5344CB8AC3E}">
        <p14:creationId xmlns:p14="http://schemas.microsoft.com/office/powerpoint/2010/main" val="21113651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59569" y="1719488"/>
                <a:ext cx="11537950" cy="4210046"/>
              </a:xfrm>
            </p:spPr>
            <p:txBody>
              <a:bodyPr/>
              <a:lstStyle/>
              <a:p>
                <a:r>
                  <a:rPr lang="en-US" dirty="0"/>
                  <a:t>Display latency: 21.67 </a:t>
                </a:r>
                <a:r>
                  <a:rPr lang="en-US" dirty="0" err="1"/>
                  <a:t>ms</a:t>
                </a:r>
                <a:endParaRPr lang="en-US" dirty="0"/>
              </a:p>
              <a:p>
                <a:pPr lvl="1"/>
                <a:r>
                  <a:rPr lang="en-US" dirty="0"/>
                  <a:t>~46 fps</a:t>
                </a:r>
              </a:p>
              <a:p>
                <a:r>
                  <a:rPr lang="en-US" dirty="0"/>
                  <a:t>Mouse latency: 250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Keyboard latency: 170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Pointer detection accuracy: 0.997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569" y="1719488"/>
                <a:ext cx="11537950" cy="4210046"/>
              </a:xfrm>
              <a:blipFill>
                <a:blip r:embed="rId3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5622771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Existing research</a:t>
            </a:r>
          </a:p>
          <a:p>
            <a:pPr lvl="1"/>
            <a:r>
              <a:rPr lang="en-US" dirty="0"/>
              <a:t>Drawbacks</a:t>
            </a:r>
          </a:p>
          <a:p>
            <a:pPr lvl="1"/>
            <a:r>
              <a:rPr lang="en-US" dirty="0"/>
              <a:t>Observations</a:t>
            </a:r>
          </a:p>
          <a:p>
            <a:r>
              <a:rPr lang="en-US" dirty="0"/>
              <a:t>Requirements for Trusted Path</a:t>
            </a:r>
          </a:p>
          <a:p>
            <a:r>
              <a:rPr lang="en-US" dirty="0" err="1"/>
              <a:t>ProtectIOn</a:t>
            </a:r>
            <a:r>
              <a:rPr lang="en-US" dirty="0"/>
              <a:t> design</a:t>
            </a:r>
          </a:p>
          <a:p>
            <a:r>
              <a:rPr lang="en-US" dirty="0"/>
              <a:t>Prototype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6748730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79019" y="4895165"/>
            <a:ext cx="49295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Thank you! Questions?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75" y="1572578"/>
            <a:ext cx="2265044" cy="226504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619" y="1713294"/>
            <a:ext cx="2209800" cy="2209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838" y="1600200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27373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77025" y="3139440"/>
            <a:ext cx="30315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99907412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B1B9FB-F8FF-5140-975D-354C0DD14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C32E8-C1F4-4D6F-A05C-2C5B2EA8C52D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AD695-9874-294F-9D20-9C9C74F14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E8A5E-8D1B-D441-9FED-9E7FA221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36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D8FED6-E64A-3E4F-B76C-F0ABB9B6BBBB}"/>
              </a:ext>
            </a:extLst>
          </p:cNvPr>
          <p:cNvSpPr/>
          <p:nvPr/>
        </p:nvSpPr>
        <p:spPr>
          <a:xfrm>
            <a:off x="1533361" y="5383994"/>
            <a:ext cx="14390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Attacker’s 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76A1B5-2C01-2D47-ADC4-D141DABE85DE}"/>
              </a:ext>
            </a:extLst>
          </p:cNvPr>
          <p:cNvSpPr/>
          <p:nvPr/>
        </p:nvSpPr>
        <p:spPr>
          <a:xfrm>
            <a:off x="4224716" y="53332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User’s view on the monitor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AB22BE-EABE-CB43-9509-9015D688FE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377742" y="175260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C5E842-85D7-8A4C-B545-E0F99B6655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1293019" y="1752600"/>
            <a:ext cx="2159000" cy="35806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47614C-225D-464D-A0FF-7DA01E35AA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71" y="5035892"/>
            <a:ext cx="180987" cy="1723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B9B0B4-5314-194E-B637-7FA7FBE772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85" y="5008929"/>
            <a:ext cx="180987" cy="1723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81444F-7DF9-6944-9FED-02ECFB07D1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401806" y="29497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FDBBEFF-FCD1-F14F-A54C-ED8805CEFBE3}"/>
              </a:ext>
            </a:extLst>
          </p:cNvPr>
          <p:cNvSpPr/>
          <p:nvPr/>
        </p:nvSpPr>
        <p:spPr>
          <a:xfrm>
            <a:off x="7642166" y="5327285"/>
            <a:ext cx="2261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Focusing user’s attention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49ACAF-0B94-244B-857B-6ED6EF5AF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7709164" y="175260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8D2595D-F9B5-4349-9DB7-0A16AF000E2C}"/>
              </a:ext>
            </a:extLst>
          </p:cNvPr>
          <p:cNvSpPr/>
          <p:nvPr/>
        </p:nvSpPr>
        <p:spPr>
          <a:xfrm>
            <a:off x="7709163" y="1752600"/>
            <a:ext cx="2137247" cy="1186248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389096-F5F0-0E43-BB36-7E27669174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383" y="3561748"/>
            <a:ext cx="180987" cy="1723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71A22D-72F8-0048-BECA-F7FD2459FB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7743391" y="29497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11D2E5E-8DFE-9D41-B317-590D0267B3B9}"/>
              </a:ext>
            </a:extLst>
          </p:cNvPr>
          <p:cNvSpPr/>
          <p:nvPr/>
        </p:nvSpPr>
        <p:spPr>
          <a:xfrm>
            <a:off x="7693819" y="4199872"/>
            <a:ext cx="2137247" cy="1123161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View</a:t>
            </a:r>
          </a:p>
        </p:txBody>
      </p:sp>
    </p:spTree>
    <p:extLst>
      <p:ext uri="{BB962C8B-B14F-4D97-AF65-F5344CB8AC3E}">
        <p14:creationId xmlns:p14="http://schemas.microsoft.com/office/powerpoint/2010/main" val="87414491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826E-CB82-4941-8130-D56379C1AB9A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Trusted Path Solutions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b="4308"/>
          <a:stretch/>
        </p:blipFill>
        <p:spPr>
          <a:xfrm>
            <a:off x="1064419" y="1295400"/>
            <a:ext cx="10028857" cy="4953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084219" y="1219199"/>
            <a:ext cx="3048000" cy="5032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4767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Server sends messages : HTML, JS …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All modalities of inputs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𝐼𝑛𝑝𝑢𝑡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transforms them : Browser, GPU …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𝑇𝑟𝑎𝑛𝑠𝑓𝑜𝑟𝑚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is a bad guy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Output integrity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Users need to report back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0" t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19BE-9712-4D5A-A0D4-6648D618BC36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a Trusted Path</a:t>
            </a:r>
          </a:p>
        </p:txBody>
      </p:sp>
    </p:spTree>
    <p:extLst>
      <p:ext uri="{BB962C8B-B14F-4D97-AF65-F5344CB8AC3E}">
        <p14:creationId xmlns:p14="http://schemas.microsoft.com/office/powerpoint/2010/main" val="4073522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Sever sends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Server knows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/>
                  <a:t>, correct input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Host sends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≠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b="0" dirty="0"/>
                  <a:t>  </a:t>
                </a:r>
                <a:r>
                  <a:rPr lang="en-US" b="0" dirty="0">
                    <a:solidFill>
                      <a:srgbClr val="FF0000"/>
                    </a:solidFill>
                  </a:rPr>
                  <a:t>Output integrity</a:t>
                </a:r>
              </a:p>
              <a:p>
                <a:r>
                  <a:rPr lang="en-US" dirty="0"/>
                  <a:t>User sends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Input integrity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08A8-5580-4DC7-A5CA-7D8CC9EFE39C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Violation of Input/output Integrity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858" y="2362200"/>
            <a:ext cx="492444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9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4" t="16443" r="6804" b="16551"/>
          <a:stretch/>
        </p:blipFill>
        <p:spPr>
          <a:xfrm>
            <a:off x="6295270" y="2956974"/>
            <a:ext cx="712749" cy="159186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3291-432E-49D0-BC0E-BA69F19FE3D9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Trusted path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331" y="2990785"/>
            <a:ext cx="1367288" cy="1367288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3097024" y="2929120"/>
            <a:ext cx="1923711" cy="1338079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4301268" y="3039026"/>
            <a:ext cx="678195" cy="555917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0" idx="1"/>
          </p:cNvCxnSpPr>
          <p:nvPr/>
        </p:nvCxnSpPr>
        <p:spPr>
          <a:xfrm flipH="1" flipV="1">
            <a:off x="2278836" y="3594944"/>
            <a:ext cx="818188" cy="3216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348864" y="4623085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Host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533950" y="4623085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Remote server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428286" y="4623085"/>
            <a:ext cx="1274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IO devices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593625" y="4623085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21" name="Left-Right Arrow 20"/>
          <p:cNvSpPr/>
          <p:nvPr/>
        </p:nvSpPr>
        <p:spPr>
          <a:xfrm>
            <a:off x="5003270" y="3405306"/>
            <a:ext cx="3533061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305" y="2312894"/>
            <a:ext cx="845858" cy="84585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499" y="2004202"/>
            <a:ext cx="1051280" cy="105128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548" y="1838517"/>
            <a:ext cx="1051280" cy="105128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17" y="3004336"/>
            <a:ext cx="540726" cy="54072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6" b="10939"/>
          <a:stretch/>
        </p:blipFill>
        <p:spPr>
          <a:xfrm>
            <a:off x="3694294" y="3629152"/>
            <a:ext cx="773884" cy="60467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322" y="2990785"/>
            <a:ext cx="845858" cy="84585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203" y="2990785"/>
            <a:ext cx="1126825" cy="112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93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3D75-05DE-4B36-80B3-015E165B8BB8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50830" y="3352800"/>
            <a:ext cx="1621607" cy="2045732"/>
            <a:chOff x="150830" y="3352800"/>
            <a:chExt cx="1621607" cy="2045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Curved Connector 19"/>
            <p:cNvCxnSpPr>
              <a:stCxn id="7" idx="1"/>
              <a:endCxn id="15" idx="0"/>
            </p:cNvCxnSpPr>
            <p:nvPr/>
          </p:nvCxnSpPr>
          <p:spPr>
            <a:xfrm rot="10800000" flipV="1">
              <a:off x="957687" y="3352800"/>
              <a:ext cx="182933" cy="1676400"/>
            </a:xfrm>
            <a:prstGeom prst="curvedConnector2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11" idx="2"/>
            </p:cNvCxnSpPr>
            <p:nvPr/>
          </p:nvCxnSpPr>
          <p:spPr>
            <a:xfrm rot="5400000">
              <a:off x="918546" y="4388027"/>
              <a:ext cx="885506" cy="396841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1764541" y="3124200"/>
            <a:ext cx="1662078" cy="2089666"/>
            <a:chOff x="1764541" y="3124200"/>
            <a:chExt cx="1662078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Curved Connector 23"/>
            <p:cNvCxnSpPr>
              <a:stCxn id="15" idx="3"/>
              <a:endCxn id="8" idx="1"/>
            </p:cNvCxnSpPr>
            <p:nvPr/>
          </p:nvCxnSpPr>
          <p:spPr>
            <a:xfrm flipV="1">
              <a:off x="1764541" y="3352800"/>
              <a:ext cx="823878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152668" y="3581402"/>
            <a:ext cx="1613711" cy="1817130"/>
            <a:chOff x="2152668" y="3581402"/>
            <a:chExt cx="1613711" cy="18171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urved Connector 29"/>
            <p:cNvCxnSpPr/>
            <p:nvPr/>
          </p:nvCxnSpPr>
          <p:spPr>
            <a:xfrm rot="5400000">
              <a:off x="1923903" y="4126671"/>
              <a:ext cx="1447801" cy="357263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>
              <a:stCxn id="12" idx="2"/>
            </p:cNvCxnSpPr>
            <p:nvPr/>
          </p:nvCxnSpPr>
          <p:spPr>
            <a:xfrm rot="16200000" flipH="1">
              <a:off x="2720730" y="4433144"/>
              <a:ext cx="885511" cy="306610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3766379" y="3124200"/>
            <a:ext cx="1108040" cy="2089666"/>
            <a:chOff x="3766379" y="3124200"/>
            <a:chExt cx="1108040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Curved Connector 41"/>
            <p:cNvCxnSpPr>
              <a:stCxn id="29" idx="3"/>
              <a:endCxn id="9" idx="1"/>
            </p:cNvCxnSpPr>
            <p:nvPr/>
          </p:nvCxnSpPr>
          <p:spPr>
            <a:xfrm flipV="1">
              <a:off x="3766379" y="3352800"/>
              <a:ext cx="269840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239939" y="3124200"/>
            <a:ext cx="6990300" cy="2274332"/>
            <a:chOff x="4239939" y="3124200"/>
            <a:chExt cx="6990300" cy="2274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Curved Connector 46"/>
            <p:cNvCxnSpPr>
              <a:stCxn id="46" idx="3"/>
              <a:endCxn id="10" idx="1"/>
            </p:cNvCxnSpPr>
            <p:nvPr/>
          </p:nvCxnSpPr>
          <p:spPr>
            <a:xfrm flipV="1">
              <a:off x="10045853" y="3352800"/>
              <a:ext cx="346186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/>
                <p:cNvSpPr/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Rectangle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/>
                <p:cNvSpPr/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Rectangle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Curved Connector 52"/>
            <p:cNvCxnSpPr>
              <a:stCxn id="51" idx="1"/>
              <a:endCxn id="46" idx="1"/>
            </p:cNvCxnSpPr>
            <p:nvPr/>
          </p:nvCxnSpPr>
          <p:spPr>
            <a:xfrm rot="10800000" flipV="1">
              <a:off x="8432143" y="3352800"/>
              <a:ext cx="218649" cy="1861066"/>
            </a:xfrm>
            <a:prstGeom prst="curvedConnector3">
              <a:avLst>
                <a:gd name="adj1" fmla="val 204551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urved Connector 55"/>
            <p:cNvCxnSpPr>
              <a:stCxn id="52" idx="2"/>
            </p:cNvCxnSpPr>
            <p:nvPr/>
          </p:nvCxnSpPr>
          <p:spPr>
            <a:xfrm rot="16200000" flipH="1">
              <a:off x="8964526" y="4342514"/>
              <a:ext cx="910194" cy="512554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/>
                <p:cNvSpPr/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3" name="Rectangle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752864" y="1458415"/>
            <a:ext cx="1613711" cy="2122985"/>
            <a:chOff x="752864" y="1458415"/>
            <a:chExt cx="1613711" cy="21229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/>
                <p:cNvSpPr/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Rectangle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Arrow Connector 68"/>
            <p:cNvCxnSpPr>
              <a:stCxn id="64" idx="2"/>
              <a:endCxn id="67" idx="0"/>
            </p:cNvCxnSpPr>
            <p:nvPr/>
          </p:nvCxnSpPr>
          <p:spPr>
            <a:xfrm flipH="1">
              <a:off x="1559720" y="1827747"/>
              <a:ext cx="4808" cy="243791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67" idx="2"/>
              <a:endCxn id="7" idx="0"/>
            </p:cNvCxnSpPr>
            <p:nvPr/>
          </p:nvCxnSpPr>
          <p:spPr>
            <a:xfrm flipH="1">
              <a:off x="1559719" y="2440870"/>
              <a:ext cx="1" cy="683330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Anything missing in the chain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IO integrity violation</a:t>
                </a: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blipFill>
                <a:blip r:embed="rId23"/>
                <a:stretch>
                  <a:fillRect l="-993" t="-8197" r="-22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2276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1: Transaction Confirmation Device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259013" y="2168682"/>
            <a:ext cx="3539206" cy="3627496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748015" y="5232425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184348" y="5219536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053747" y="2384240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24992" y="2401742"/>
            <a:ext cx="1189749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Heart beat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053747" y="2935797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24992" y="2953299"/>
            <a:ext cx="11448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 (U)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339533" y="2125436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02880" y="1971661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Remote device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302880" y="4054494"/>
            <a:ext cx="18389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Low limit (mg/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dL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300157" y="4604520"/>
            <a:ext cx="1882247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High limit (mg/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dL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53747" y="3469882"/>
            <a:ext cx="1367771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311739" y="3487384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Basal rate (U/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Hr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397482" y="237745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97482" y="292973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397482" y="346988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9" name="Isosceles Triangle 48"/>
          <p:cNvSpPr/>
          <p:nvPr/>
        </p:nvSpPr>
        <p:spPr>
          <a:xfrm>
            <a:off x="4544675" y="2294585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 flipV="1">
            <a:off x="4544675" y="5086641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>
            <a:stCxn id="49" idx="3"/>
            <a:endCxn id="50" idx="3"/>
          </p:cNvCxnSpPr>
          <p:nvPr/>
        </p:nvCxnSpPr>
        <p:spPr>
          <a:xfrm>
            <a:off x="4634430" y="2449335"/>
            <a:ext cx="0" cy="2637306"/>
          </a:xfrm>
          <a:prstGeom prst="line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590661" y="2507325"/>
            <a:ext cx="87537" cy="30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3076966" y="4267200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3992432" y="4052366"/>
            <a:ext cx="429086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3076966" y="4776779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3992432" y="4561945"/>
            <a:ext cx="429086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210374" y="4191000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3505086" y="4690769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3997623" y="40584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60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958066" y="455671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105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38" name="Content Placeholder 10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207" y="4602227"/>
            <a:ext cx="1234617" cy="1234617"/>
          </a:xfrm>
        </p:spPr>
      </p:pic>
      <p:grpSp>
        <p:nvGrpSpPr>
          <p:cNvPr id="39" name="Group 38"/>
          <p:cNvGrpSpPr/>
          <p:nvPr/>
        </p:nvGrpSpPr>
        <p:grpSpPr>
          <a:xfrm>
            <a:off x="9763126" y="1352801"/>
            <a:ext cx="1153385" cy="1154524"/>
            <a:chOff x="8353048" y="2057400"/>
            <a:chExt cx="2532507" cy="2535007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3048" y="2057400"/>
              <a:ext cx="1153385" cy="1153385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7206" y="2057401"/>
              <a:ext cx="1148348" cy="1148348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3048" y="3439022"/>
              <a:ext cx="1153385" cy="1153385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7207" y="3438144"/>
              <a:ext cx="1148348" cy="1148348"/>
            </a:xfrm>
            <a:prstGeom prst="rect">
              <a:avLst/>
            </a:prstGeom>
          </p:spPr>
        </p:pic>
      </p:grpSp>
      <p:pic>
        <p:nvPicPr>
          <p:cNvPr id="51" name="Picture 5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485" y="2903683"/>
            <a:ext cx="1236091" cy="1236091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5545788" y="1369445"/>
            <a:ext cx="2605231" cy="5162551"/>
            <a:chOff x="6025063" y="1369445"/>
            <a:chExt cx="2605231" cy="5162551"/>
          </a:xfrm>
        </p:grpSpPr>
        <p:pic>
          <p:nvPicPr>
            <p:cNvPr id="55" name="Picture 4" descr="Image result for transaction confirmation devices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5063" y="1369445"/>
              <a:ext cx="2605231" cy="5162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/>
            <p:cNvSpPr txBox="1"/>
            <p:nvPr/>
          </p:nvSpPr>
          <p:spPr>
            <a:xfrm>
              <a:off x="6271838" y="3982430"/>
              <a:ext cx="2023311" cy="1615827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Android Protected Confirmation</a:t>
              </a:r>
            </a:p>
            <a:p>
              <a:pPr lvl="0">
                <a:defRPr/>
              </a:pP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You are going to program </a:t>
              </a: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Heart beat 75 </a:t>
              </a: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Insulin 177U</a:t>
              </a: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Basal rate 0.025 U/</a:t>
              </a:r>
              <a:r>
                <a:rPr lang="en-US" sz="1100" kern="0" dirty="0" err="1">
                  <a:solidFill>
                    <a:prstClr val="black"/>
                  </a:solidFill>
                  <a:latin typeface="Calibri" panose="020F0502020204030204"/>
                </a:rPr>
                <a:t>Hr</a:t>
              </a: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Low level 60 mg/</a:t>
              </a:r>
              <a:r>
                <a:rPr lang="en-US" sz="1100" kern="0" dirty="0" err="1">
                  <a:solidFill>
                    <a:prstClr val="black"/>
                  </a:solidFill>
                  <a:latin typeface="Calibri" panose="020F0502020204030204"/>
                </a:rPr>
                <a:t>dL</a:t>
              </a: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High level 105 mg/</a:t>
              </a:r>
              <a:r>
                <a:rPr lang="en-US" sz="1100" kern="0" dirty="0" err="1">
                  <a:solidFill>
                    <a:prstClr val="black"/>
                  </a:solidFill>
                  <a:latin typeface="Calibri" panose="020F0502020204030204"/>
                </a:rPr>
                <a:t>dL</a:t>
              </a: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And more ……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5821024" y="1971661"/>
            <a:ext cx="2106229" cy="40481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574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2: Input Signing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908207" y="2950304"/>
            <a:ext cx="419937" cy="83354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295818" y="3918633"/>
            <a:ext cx="16679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Trusted embedded device</a:t>
            </a:r>
          </a:p>
        </p:txBody>
      </p:sp>
      <p:pic>
        <p:nvPicPr>
          <p:cNvPr id="24" name="Picture 2" descr="Could your pacemaker be hackable?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8"/>
          <a:stretch/>
        </p:blipFill>
        <p:spPr bwMode="auto">
          <a:xfrm>
            <a:off x="9320022" y="1402811"/>
            <a:ext cx="2422822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/>
          <p:cNvCxnSpPr>
            <a:stCxn id="11" idx="3"/>
          </p:cNvCxnSpPr>
          <p:nvPr/>
        </p:nvCxnSpPr>
        <p:spPr>
          <a:xfrm flipV="1">
            <a:off x="4151797" y="3449252"/>
            <a:ext cx="1484622" cy="11324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 flipV="1">
            <a:off x="6328144" y="2122613"/>
            <a:ext cx="2619651" cy="1252618"/>
          </a:xfrm>
          <a:prstGeom prst="bentConnector3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/>
          <p:nvPr/>
        </p:nvCxnSpPr>
        <p:spPr>
          <a:xfrm>
            <a:off x="6328144" y="3375231"/>
            <a:ext cx="2642432" cy="1730169"/>
          </a:xfrm>
          <a:prstGeom prst="bentConnector3">
            <a:avLst>
              <a:gd name="adj1" fmla="val 49303"/>
            </a:avLst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dana diabecare r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855" y="4450543"/>
            <a:ext cx="2280902" cy="114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35" y="2464184"/>
            <a:ext cx="797064" cy="79706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35" y="5152796"/>
            <a:ext cx="797064" cy="79706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49413" y="1821945"/>
            <a:ext cx="3539206" cy="3824517"/>
            <a:chOff x="627203" y="1821945"/>
            <a:chExt cx="3539206" cy="3824517"/>
          </a:xfrm>
        </p:grpSpPr>
        <p:sp>
          <p:nvSpPr>
            <p:cNvPr id="67" name="Rounded Rectangle 66"/>
            <p:cNvSpPr/>
            <p:nvPr/>
          </p:nvSpPr>
          <p:spPr>
            <a:xfrm>
              <a:off x="627203" y="2018966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116205" y="5082709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552538" y="5069820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421937" y="2234524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93182" y="2252026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421937" y="2786081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93182" y="2803583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07723" y="1975720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71070" y="1821945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71070" y="3904778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68347" y="4454804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421937" y="3320166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79929" y="3337668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765672" y="222774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765672" y="2780022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765672" y="3320166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3" name="Isosceles Triangle 82"/>
            <p:cNvSpPr/>
            <p:nvPr/>
          </p:nvSpPr>
          <p:spPr>
            <a:xfrm>
              <a:off x="3912865" y="2144869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Isosceles Triangle 83"/>
            <p:cNvSpPr/>
            <p:nvPr/>
          </p:nvSpPr>
          <p:spPr>
            <a:xfrm flipV="1">
              <a:off x="3912865" y="493692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3" idx="3"/>
              <a:endCxn id="84" idx="3"/>
            </p:cNvCxnSpPr>
            <p:nvPr/>
          </p:nvCxnSpPr>
          <p:spPr>
            <a:xfrm>
              <a:off x="4002620" y="2299619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/>
            <p:nvPr/>
          </p:nvSpPr>
          <p:spPr>
            <a:xfrm>
              <a:off x="3958851" y="2357609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2445156" y="4117484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/>
            <p:cNvSpPr/>
            <p:nvPr/>
          </p:nvSpPr>
          <p:spPr>
            <a:xfrm>
              <a:off x="3360622" y="3902650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2445156" y="4627063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3360622" y="4412229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578564" y="4041284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2873276" y="4541053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365813" y="390874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326256" y="440700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861" y="2227839"/>
            <a:ext cx="583794" cy="5837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57132" y="2820988"/>
            <a:ext cx="2631487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Heart beat 75 </a:t>
            </a: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Insulin 177U</a:t>
            </a: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Basal rate 0.025 U/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Hr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Low level 60 mg/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High level 105 mg/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285169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036219" y="5257800"/>
            <a:ext cx="57912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4D962-1B07-4D4C-A2B1-CDDF778514D1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manipulation attack</a:t>
            </a:r>
          </a:p>
        </p:txBody>
      </p:sp>
      <p:sp>
        <p:nvSpPr>
          <p:cNvPr id="7" name="Rectangle 6"/>
          <p:cNvSpPr/>
          <p:nvPr/>
        </p:nvSpPr>
        <p:spPr>
          <a:xfrm>
            <a:off x="9249057" y="3138952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17</a:t>
            </a:r>
          </a:p>
        </p:txBody>
      </p:sp>
      <p:sp>
        <p:nvSpPr>
          <p:cNvPr id="8" name="Rectangle 7"/>
          <p:cNvSpPr/>
          <p:nvPr/>
        </p:nvSpPr>
        <p:spPr>
          <a:xfrm>
            <a:off x="835818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177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156544" y="1592714"/>
            <a:ext cx="385273" cy="76473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722019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177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49057" y="4000488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177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35818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dirty="0"/>
              <a:t>7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722019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1777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35818" y="5334000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User sees 177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895871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Device records 1777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081225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Host sends 1777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249057" y="1278657"/>
            <a:ext cx="1477239" cy="1265681"/>
            <a:chOff x="9249057" y="1278657"/>
            <a:chExt cx="1477239" cy="1265681"/>
          </a:xfrm>
        </p:grpSpPr>
        <p:grpSp>
          <p:nvGrpSpPr>
            <p:cNvPr id="12" name="Group 11"/>
            <p:cNvGrpSpPr/>
            <p:nvPr/>
          </p:nvGrpSpPr>
          <p:grpSpPr>
            <a:xfrm>
              <a:off x="9522591" y="1278657"/>
              <a:ext cx="1203705" cy="1250187"/>
              <a:chOff x="5672047" y="2529333"/>
              <a:chExt cx="1470729" cy="1527522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19" t="12343" r="17117" b="26431"/>
              <a:stretch/>
            </p:blipFill>
            <p:spPr>
              <a:xfrm>
                <a:off x="5672047" y="2529333"/>
                <a:ext cx="1470729" cy="1527522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3540" y="2630710"/>
                <a:ext cx="590163" cy="662384"/>
              </a:xfrm>
              <a:prstGeom prst="rect">
                <a:avLst/>
              </a:prstGeom>
            </p:spPr>
          </p:pic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9057" y="1857004"/>
              <a:ext cx="687334" cy="687334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44" y="1413219"/>
            <a:ext cx="1239363" cy="123936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303419" y="3125298"/>
            <a:ext cx="80342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03419" y="4012156"/>
            <a:ext cx="80342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30CFC2-8A6E-D447-AB34-B4865E6CD3E4}"/>
              </a:ext>
            </a:extLst>
          </p:cNvPr>
          <p:cNvSpPr txBox="1"/>
          <p:nvPr/>
        </p:nvSpPr>
        <p:spPr>
          <a:xfrm>
            <a:off x="1064419" y="5938769"/>
            <a:ext cx="3897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IntegriKey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322907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 animBg="1"/>
      <p:bldP spid="8" grpId="0"/>
      <p:bldP spid="16" grpId="0"/>
      <p:bldP spid="17" grpId="0" animBg="1"/>
      <p:bldP spid="18" grpId="0"/>
      <p:bldP spid="19" grpId="0"/>
      <p:bldP spid="20" grpId="0"/>
      <p:bldP spid="21" grpId="0"/>
      <p:bldP spid="22" grpId="0"/>
      <p:bldP spid="26" grpId="0" animBg="1"/>
      <p:bldP spid="27" grpId="0" animBg="1"/>
      <p:bldP spid="28" grpId="0"/>
      <p:bldP spid="2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971800"/>
            <a:ext cx="11537950" cy="838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lack of output integrity – </a:t>
            </a:r>
            <a:r>
              <a:rPr lang="en-US" i="1" dirty="0">
                <a:solidFill>
                  <a:srgbClr val="FF0000"/>
                </a:solidFill>
              </a:rPr>
              <a:t>the render of user inputs </a:t>
            </a:r>
            <a:r>
              <a:rPr lang="en-US" i="1" dirty="0"/>
              <a:t>on the screen</a:t>
            </a:r>
            <a:r>
              <a:rPr lang="en-US" dirty="0"/>
              <a:t> – compromises input integrity.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FECB8-7978-48F8-87F6-741F62B068E0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1</a:t>
            </a:r>
          </a:p>
        </p:txBody>
      </p:sp>
    </p:spTree>
    <p:extLst>
      <p:ext uri="{BB962C8B-B14F-4D97-AF65-F5344CB8AC3E}">
        <p14:creationId xmlns:p14="http://schemas.microsoft.com/office/powerpoint/2010/main" val="348822304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>
            <a:extLst>
              <a:ext uri="{FF2B5EF4-FFF2-40B4-BE49-F238E27FC236}">
                <a16:creationId xmlns:a16="http://schemas.microsoft.com/office/drawing/2014/main" id="{6FEBBF95-174B-0A4C-9F4E-2A4830617413}"/>
              </a:ext>
            </a:extLst>
          </p:cNvPr>
          <p:cNvSpPr/>
          <p:nvPr/>
        </p:nvSpPr>
        <p:spPr>
          <a:xfrm>
            <a:off x="4645819" y="3149464"/>
            <a:ext cx="2209800" cy="367637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3/17/2020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3: Overlay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585" y="5132523"/>
            <a:ext cx="1143000" cy="1143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946A1A9-DF5E-1747-BC79-9176AA872B59}"/>
              </a:ext>
            </a:extLst>
          </p:cNvPr>
          <p:cNvGrpSpPr/>
          <p:nvPr/>
        </p:nvGrpSpPr>
        <p:grpSpPr>
          <a:xfrm>
            <a:off x="7036345" y="1249602"/>
            <a:ext cx="3539206" cy="5038270"/>
            <a:chOff x="1500695" y="1308282"/>
            <a:chExt cx="3539206" cy="503827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4545" y="5196792"/>
              <a:ext cx="1149760" cy="1149760"/>
            </a:xfrm>
            <a:prstGeom prst="rect">
              <a:avLst/>
            </a:prstGeom>
          </p:spPr>
        </p:pic>
        <p:sp>
          <p:nvSpPr>
            <p:cNvPr id="90" name="Rounded Rectangle 89"/>
            <p:cNvSpPr/>
            <p:nvPr/>
          </p:nvSpPr>
          <p:spPr>
            <a:xfrm>
              <a:off x="1500695" y="1505303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989697" y="456904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426030" y="4556157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3295429" y="1720861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566674" y="1738363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95429" y="2272418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566674" y="2289920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581215" y="1462057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544562" y="1308282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544562" y="3391115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541839" y="3941141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3295429" y="2806503"/>
              <a:ext cx="1367771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553421" y="2824005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639164" y="171407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639164" y="226635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639164" y="2806503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6" name="Isosceles Triangle 105"/>
            <p:cNvSpPr/>
            <p:nvPr/>
          </p:nvSpPr>
          <p:spPr>
            <a:xfrm>
              <a:off x="4786357" y="1631206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Isosceles Triangle 106"/>
            <p:cNvSpPr/>
            <p:nvPr/>
          </p:nvSpPr>
          <p:spPr>
            <a:xfrm flipV="1">
              <a:off x="4786357" y="4423262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107"/>
            <p:cNvCxnSpPr>
              <a:stCxn id="106" idx="3"/>
              <a:endCxn id="107" idx="3"/>
            </p:cNvCxnSpPr>
            <p:nvPr/>
          </p:nvCxnSpPr>
          <p:spPr>
            <a:xfrm>
              <a:off x="4876112" y="1785956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Rectangle 108"/>
            <p:cNvSpPr/>
            <p:nvPr/>
          </p:nvSpPr>
          <p:spPr>
            <a:xfrm>
              <a:off x="4832343" y="1843946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Arrow Connector 109"/>
            <p:cNvCxnSpPr/>
            <p:nvPr/>
          </p:nvCxnSpPr>
          <p:spPr>
            <a:xfrm>
              <a:off x="3318648" y="3603821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ectangle 110"/>
            <p:cNvSpPr/>
            <p:nvPr/>
          </p:nvSpPr>
          <p:spPr>
            <a:xfrm>
              <a:off x="4234114" y="3388987"/>
              <a:ext cx="429086" cy="379214"/>
            </a:xfrm>
            <a:prstGeom prst="rect">
              <a:avLst/>
            </a:prstGeom>
            <a:solidFill>
              <a:srgbClr val="92D050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2" name="Straight Arrow Connector 111"/>
            <p:cNvCxnSpPr/>
            <p:nvPr/>
          </p:nvCxnSpPr>
          <p:spPr>
            <a:xfrm>
              <a:off x="3318648" y="41134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ectangle 112"/>
            <p:cNvSpPr/>
            <p:nvPr/>
          </p:nvSpPr>
          <p:spPr>
            <a:xfrm>
              <a:off x="4234114" y="3898566"/>
              <a:ext cx="429086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452056" y="3527621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3746768" y="402739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4239305" y="3395085"/>
              <a:ext cx="418704" cy="369332"/>
            </a:xfrm>
            <a:prstGeom prst="rect">
              <a:avLst/>
            </a:prstGeom>
            <a:solidFill>
              <a:srgbClr val="CAFF15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188619" y="3893340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752512" y="1249602"/>
            <a:ext cx="3539206" cy="3824517"/>
            <a:chOff x="1259013" y="1971661"/>
            <a:chExt cx="3539206" cy="3824517"/>
          </a:xfrm>
        </p:grpSpPr>
        <p:sp>
          <p:nvSpPr>
            <p:cNvPr id="119" name="Rounded Rectangle 11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35" name="Isosceles Triangle 13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Isosceles Triangle 13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7" name="Straight Connector 136"/>
            <p:cNvCxnSpPr>
              <a:stCxn id="135" idx="3"/>
              <a:endCxn id="13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Arrow Connector 13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angle 13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1" name="Straight Arrow Connector 14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Rectangle 14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94F7DF2-ED8D-9E47-8C7D-5572E65EA403}"/>
              </a:ext>
            </a:extLst>
          </p:cNvPr>
          <p:cNvGrpSpPr/>
          <p:nvPr/>
        </p:nvGrpSpPr>
        <p:grpSpPr>
          <a:xfrm>
            <a:off x="5395697" y="2758500"/>
            <a:ext cx="654231" cy="1296219"/>
            <a:chOff x="5395697" y="2758500"/>
            <a:chExt cx="654231" cy="129621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C9DD3DB-75A4-3646-B86E-03181112C37A}"/>
                </a:ext>
              </a:extLst>
            </p:cNvPr>
            <p:cNvSpPr/>
            <p:nvPr/>
          </p:nvSpPr>
          <p:spPr>
            <a:xfrm>
              <a:off x="5395697" y="2758500"/>
              <a:ext cx="631426" cy="12962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2FCC6B01-FDB1-124B-9843-189830A799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93" t="12095" r="29821" b="21238"/>
            <a:stretch/>
          </p:blipFill>
          <p:spPr>
            <a:xfrm>
              <a:off x="5464226" y="2765325"/>
              <a:ext cx="585702" cy="1162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67853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11422</TotalTime>
  <Words>1334</Words>
  <Application>Microsoft Office PowerPoint</Application>
  <PresentationFormat>Custom</PresentationFormat>
  <Paragraphs>467</Paragraphs>
  <Slides>40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40</vt:i4>
      </vt:variant>
    </vt:vector>
  </HeadingPairs>
  <TitlesOfParts>
    <vt:vector size="54" baseType="lpstr">
      <vt:lpstr>Arial</vt:lpstr>
      <vt:lpstr>Calibri</vt:lpstr>
      <vt:lpstr>Cambria Math</vt:lpstr>
      <vt:lpstr>Consolas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PROTECTION: Root-of-Trust for IO in Compromised Platforms</vt:lpstr>
      <vt:lpstr>Motivation</vt:lpstr>
      <vt:lpstr>Motivation</vt:lpstr>
      <vt:lpstr>Remote Trusted path</vt:lpstr>
      <vt:lpstr>Solution 1: Transaction Confirmation Device</vt:lpstr>
      <vt:lpstr>Solution 2: Input Signing</vt:lpstr>
      <vt:lpstr>Display manipulation attack</vt:lpstr>
      <vt:lpstr>Observation 1</vt:lpstr>
      <vt:lpstr>Solution 3: Overlay</vt:lpstr>
      <vt:lpstr>Overlay: Output Manipulation</vt:lpstr>
      <vt:lpstr>Overlay: Output Manipulation</vt:lpstr>
      <vt:lpstr>Observation 2</vt:lpstr>
      <vt:lpstr>Overlay: Early Form Submission Attack</vt:lpstr>
      <vt:lpstr>Observation 3</vt:lpstr>
      <vt:lpstr>Requirements</vt:lpstr>
      <vt:lpstr>Requirements</vt:lpstr>
      <vt:lpstr>Requirements</vt:lpstr>
      <vt:lpstr>Requirements</vt:lpstr>
      <vt:lpstr>Requirements</vt:lpstr>
      <vt:lpstr>ProtectIOn</vt:lpstr>
      <vt:lpstr>IO Integrity – Overlay Generation</vt:lpstr>
      <vt:lpstr>IO Integrity – Overlay Generation</vt:lpstr>
      <vt:lpstr>IO Integrity – Overlay Generation</vt:lpstr>
      <vt:lpstr>IO Integrity – Input</vt:lpstr>
      <vt:lpstr>Grabbing User Attention</vt:lpstr>
      <vt:lpstr>Grabbing User Attention</vt:lpstr>
      <vt:lpstr>Grabbing User Attention</vt:lpstr>
      <vt:lpstr>Grabbing User Attention</vt:lpstr>
      <vt:lpstr>Grabbing User Attention</vt:lpstr>
      <vt:lpstr>Grabbing User Attention</vt:lpstr>
      <vt:lpstr>Prototype and TCB</vt:lpstr>
      <vt:lpstr>Performance</vt:lpstr>
      <vt:lpstr>Summary</vt:lpstr>
      <vt:lpstr>PowerPoint Presentation</vt:lpstr>
      <vt:lpstr>PowerPoint Presentation</vt:lpstr>
      <vt:lpstr>Prototype View</vt:lpstr>
      <vt:lpstr>Other Trusted Path Solutions</vt:lpstr>
      <vt:lpstr>How to Build a Trusted Path</vt:lpstr>
      <vt:lpstr>Definition: Violation of Input/output Integrity</vt:lpstr>
      <vt:lpstr>Verification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Trusted Path</dc:title>
  <dc:creator>Aritra Dhar</dc:creator>
  <cp:lastModifiedBy>Aritra Dhar</cp:lastModifiedBy>
  <cp:revision>347</cp:revision>
  <cp:lastPrinted>2013-06-08T11:22:51Z</cp:lastPrinted>
  <dcterms:created xsi:type="dcterms:W3CDTF">2019-12-03T10:53:56Z</dcterms:created>
  <dcterms:modified xsi:type="dcterms:W3CDTF">2020-03-17T14:40:36Z</dcterms:modified>
</cp:coreProperties>
</file>